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80" r:id="rId5"/>
    <p:sldId id="293" r:id="rId6"/>
    <p:sldId id="301" r:id="rId7"/>
    <p:sldId id="294" r:id="rId8"/>
    <p:sldId id="295" r:id="rId9"/>
    <p:sldId id="297" r:id="rId10"/>
    <p:sldId id="298" r:id="rId11"/>
    <p:sldId id="283" r:id="rId12"/>
    <p:sldId id="322" r:id="rId13"/>
    <p:sldId id="300" r:id="rId14"/>
    <p:sldId id="296" r:id="rId15"/>
    <p:sldId id="302" r:id="rId16"/>
    <p:sldId id="303" r:id="rId17"/>
    <p:sldId id="304" r:id="rId18"/>
    <p:sldId id="305" r:id="rId19"/>
    <p:sldId id="306" r:id="rId20"/>
    <p:sldId id="307" r:id="rId21"/>
    <p:sldId id="309" r:id="rId22"/>
    <p:sldId id="284" r:id="rId23"/>
    <p:sldId id="286" r:id="rId24"/>
    <p:sldId id="310" r:id="rId25"/>
    <p:sldId id="311" r:id="rId26"/>
    <p:sldId id="313" r:id="rId27"/>
    <p:sldId id="312" r:id="rId28"/>
    <p:sldId id="314" r:id="rId29"/>
    <p:sldId id="287" r:id="rId30"/>
    <p:sldId id="315" r:id="rId31"/>
    <p:sldId id="316" r:id="rId32"/>
    <p:sldId id="317" r:id="rId33"/>
    <p:sldId id="318" r:id="rId34"/>
    <p:sldId id="319" r:id="rId35"/>
    <p:sldId id="321" r:id="rId36"/>
    <p:sldId id="281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5D3"/>
    <a:srgbClr val="592F82"/>
    <a:srgbClr val="ABD9E1"/>
    <a:srgbClr val="80D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95137" autoAdjust="0"/>
  </p:normalViewPr>
  <p:slideViewPr>
    <p:cSldViewPr snapToGrid="0">
      <p:cViewPr varScale="1">
        <p:scale>
          <a:sx n="46" d="100"/>
          <a:sy n="46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9492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E524C47-45E7-384E-87A1-903C80DE76E6}" type="datetimeFigureOut">
              <a:rPr lang="es-ES_tradnl" smtClean="0"/>
              <a:t>16/08/2017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11785527" y="13010554"/>
            <a:ext cx="795088" cy="513601"/>
          </a:xfrm>
        </p:spPr>
        <p:txBody>
          <a:bodyPr/>
          <a:lstStyle/>
          <a:p>
            <a:fld id="{FA1BCB2F-769B-594B-9FED-9E2CB79D7F4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790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995421" y="8179593"/>
            <a:ext cx="15609095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406062" y="11430000"/>
            <a:ext cx="15609095" cy="8840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4730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ZMsAWV2gnc" TargetMode="Externa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osquera-cundinamarca.gov.co/index.shtml?apc=v-xx1-&amp;x=2552771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diVbSQe5Aw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98"/>
          <p:cNvSpPr/>
          <p:nvPr/>
        </p:nvSpPr>
        <p:spPr>
          <a:xfrm>
            <a:off x="9532834" y="8443376"/>
            <a:ext cx="1219940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>
            <a:lvl1pPr defTabSz="855877">
              <a:defRPr sz="8000">
                <a:solidFill>
                  <a:srgbClr val="FFFFFF"/>
                </a:solidFill>
                <a:latin typeface="BebasNeueBook"/>
                <a:ea typeface="BebasNeueBook"/>
                <a:cs typeface="BebasNeueBook"/>
                <a:sym typeface="BebasNeueBook"/>
              </a:defRPr>
            </a:lvl1pPr>
          </a:lstStyle>
          <a:p>
            <a:pPr algn="l"/>
            <a:r>
              <a:rPr lang="es-CO" sz="3400" dirty="0">
                <a:latin typeface="Work Sans" charset="0"/>
                <a:ea typeface="Work Sans" charset="0"/>
                <a:cs typeface="Work Sans" charset="0"/>
              </a:rPr>
              <a:t>F e s t i v a l   d e   S o f t w a r e   L i b r e   B o g o t á </a:t>
            </a:r>
            <a:endParaRPr sz="3400" dirty="0"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843583" y="9588949"/>
            <a:ext cx="224740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Abril</a:t>
            </a:r>
            <a:r>
              <a:rPr kumimoji="0" lang="es-ES_tradnl" sz="3600" b="0" i="0" u="none" strike="noStrike" cap="none" spc="0" normalizeH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2017</a:t>
            </a:r>
            <a:endParaRPr kumimoji="0" lang="es-ES_tradnl" sz="3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131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Ejemplo de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4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Abiertos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25135" y="3522960"/>
            <a:ext cx="14021018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s-ES" sz="4800" dirty="0">
                <a:solidFill>
                  <a:schemeClr val="bg1">
                    <a:lumMod val="50000"/>
                  </a:schemeClr>
                </a:solidFill>
                <a:latin typeface="Work Sans Medium" charset="0"/>
                <a:ea typeface="Work Sans Medium" charset="0"/>
                <a:cs typeface="Work Sans Medium" charset="0"/>
              </a:rPr>
              <a:t>Resultados elecciones </a:t>
            </a:r>
            <a:r>
              <a:rPr lang="es-ES" sz="4800">
                <a:solidFill>
                  <a:schemeClr val="bg1">
                    <a:lumMod val="50000"/>
                  </a:schemeClr>
                </a:solidFill>
                <a:latin typeface="Work Sans Medium" charset="0"/>
                <a:ea typeface="Work Sans Medium" charset="0"/>
                <a:cs typeface="Work Sans Medium" charset="0"/>
              </a:rPr>
              <a:t>Nacionales 2014</a:t>
            </a:r>
            <a:endParaRPr lang="es-ES" sz="4800" dirty="0">
              <a:solidFill>
                <a:schemeClr val="bg1">
                  <a:lumMod val="50000"/>
                </a:schemeClr>
              </a:solidFill>
              <a:latin typeface="Work Sans Medium" charset="0"/>
              <a:ea typeface="Work Sans Medium" charset="0"/>
              <a:cs typeface="Work Sans Medium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5" y="4164549"/>
            <a:ext cx="15351903" cy="9221492"/>
          </a:xfrm>
          <a:prstGeom prst="rect">
            <a:avLst/>
          </a:prstGeom>
          <a:solidFill>
            <a:srgbClr val="592F82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22993" r="31019" b="31105"/>
          <a:stretch/>
        </p:blipFill>
        <p:spPr>
          <a:xfrm>
            <a:off x="816662" y="4615432"/>
            <a:ext cx="14587272" cy="8319726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6373496" y="4164549"/>
            <a:ext cx="6983203" cy="8855870"/>
            <a:chOff x="5994845" y="1394757"/>
            <a:chExt cx="2457831" cy="3116941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330" y="3415584"/>
              <a:ext cx="1127760" cy="10668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967" y="2415233"/>
              <a:ext cx="1097280" cy="1091184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845" y="1394757"/>
              <a:ext cx="1091184" cy="1091184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444" y="1434113"/>
              <a:ext cx="1085088" cy="1018032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668" y="3475378"/>
              <a:ext cx="1085088" cy="103632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300" y="2448778"/>
              <a:ext cx="1103376" cy="1060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763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Shape 99"/>
          <p:cNvSpPr/>
          <p:nvPr/>
        </p:nvSpPr>
        <p:spPr>
          <a:xfrm>
            <a:off x="996889" y="7461635"/>
            <a:ext cx="22390222" cy="299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76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los Datos Abiertos</a:t>
            </a:r>
          </a:p>
        </p:txBody>
      </p:sp>
      <p:sp>
        <p:nvSpPr>
          <p:cNvPr id="5" name="Shape 99"/>
          <p:cNvSpPr/>
          <p:nvPr/>
        </p:nvSpPr>
        <p:spPr>
          <a:xfrm>
            <a:off x="968314" y="5417955"/>
            <a:ext cx="22390222" cy="299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7600" b="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El valor de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9963327" y="11208432"/>
            <a:ext cx="878446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9600" b="1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2</a:t>
            </a:r>
            <a:endParaRPr kumimoji="0" lang="es-ES_tradnl" sz="96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Work Sans" charset="0"/>
              <a:ea typeface="Work Sans" charset="0"/>
              <a:cs typeface="Work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5454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8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Ejemplo de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9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Abiertos</a:t>
            </a:r>
          </a:p>
        </p:txBody>
      </p:sp>
      <p:sp>
        <p:nvSpPr>
          <p:cNvPr id="10" name="Pentágono 9"/>
          <p:cNvSpPr/>
          <p:nvPr/>
        </p:nvSpPr>
        <p:spPr>
          <a:xfrm rot="16200000">
            <a:off x="-783783" y="6383869"/>
            <a:ext cx="9823533" cy="4829175"/>
          </a:xfrm>
          <a:prstGeom prst="homePlate">
            <a:avLst>
              <a:gd name="adj" fmla="val 22781"/>
            </a:avLst>
          </a:prstGeom>
          <a:solidFill>
            <a:srgbClr val="592F82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610977" y="10475655"/>
            <a:ext cx="5034012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" sz="4400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Valor</a:t>
            </a:r>
            <a:r>
              <a:rPr lang="en" sz="4400" dirty="0">
                <a:solidFill>
                  <a:srgbClr val="434343"/>
                </a:solidFill>
                <a:latin typeface="Work Sans Medium" charset="0"/>
                <a:ea typeface="Work Sans Medium" charset="0"/>
                <a:cs typeface="Work Sans Medium" charset="0"/>
              </a:rPr>
              <a:t> </a:t>
            </a:r>
            <a:r>
              <a:rPr lang="en" sz="4400" dirty="0">
                <a:solidFill>
                  <a:srgbClr val="ABD9E1"/>
                </a:solidFill>
                <a:latin typeface="Work Sans Medium" charset="0"/>
                <a:ea typeface="Work Sans Medium" charset="0"/>
                <a:cs typeface="Work Sans Medium" charset="0"/>
              </a:rPr>
              <a:t>Social y Económico </a:t>
            </a:r>
          </a:p>
          <a:p>
            <a:pPr algn="ctr"/>
            <a:endParaRPr lang="es-ES_tradnl" sz="4800" dirty="0">
              <a:latin typeface="Work Sans Medium" charset="0"/>
              <a:ea typeface="Work Sans Medium" charset="0"/>
              <a:cs typeface="Work Sans Medium" charset="0"/>
            </a:endParaRPr>
          </a:p>
        </p:txBody>
      </p:sp>
      <p:sp>
        <p:nvSpPr>
          <p:cNvPr id="11" name="Pentágono 10"/>
          <p:cNvSpPr/>
          <p:nvPr/>
        </p:nvSpPr>
        <p:spPr>
          <a:xfrm rot="16200000">
            <a:off x="4605077" y="6383378"/>
            <a:ext cx="9823533" cy="4829175"/>
          </a:xfrm>
          <a:prstGeom prst="homePlate">
            <a:avLst>
              <a:gd name="adj" fmla="val 22781"/>
            </a:avLst>
          </a:prstGeom>
          <a:solidFill>
            <a:srgbClr val="592F82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Pentágono 11"/>
          <p:cNvSpPr/>
          <p:nvPr/>
        </p:nvSpPr>
        <p:spPr>
          <a:xfrm rot="16200000">
            <a:off x="9948668" y="6389645"/>
            <a:ext cx="9823533" cy="4829175"/>
          </a:xfrm>
          <a:prstGeom prst="homePlate">
            <a:avLst>
              <a:gd name="adj" fmla="val 22781"/>
            </a:avLst>
          </a:prstGeom>
          <a:solidFill>
            <a:srgbClr val="592F82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Pentágono 12"/>
          <p:cNvSpPr/>
          <p:nvPr/>
        </p:nvSpPr>
        <p:spPr>
          <a:xfrm rot="16200000">
            <a:off x="15337528" y="6389645"/>
            <a:ext cx="9823533" cy="4829175"/>
          </a:xfrm>
          <a:prstGeom prst="homePlate">
            <a:avLst>
              <a:gd name="adj" fmla="val 22781"/>
            </a:avLst>
          </a:prstGeom>
          <a:solidFill>
            <a:srgbClr val="592F82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935956" y="10475655"/>
            <a:ext cx="516177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" sz="4400" dirty="0">
                <a:solidFill>
                  <a:srgbClr val="ABD9E1"/>
                </a:solidFill>
                <a:latin typeface="Work Sans Medium" charset="0"/>
                <a:ea typeface="Work Sans Medium" charset="0"/>
                <a:cs typeface="Work Sans Medium" charset="0"/>
              </a:rPr>
              <a:t>Eficiencia </a:t>
            </a:r>
            <a:r>
              <a:rPr lang="en" sz="4400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de Gobierno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393091" y="10447080"/>
            <a:ext cx="516177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400" dirty="0" err="1">
                <a:solidFill>
                  <a:srgbClr val="ABD9E1"/>
                </a:solidFill>
                <a:latin typeface="Work Sans Medium" charset="0"/>
                <a:ea typeface="Work Sans Medium" charset="0"/>
                <a:cs typeface="Work Sans Medium" charset="0"/>
              </a:rPr>
              <a:t>Mejora</a:t>
            </a:r>
            <a:r>
              <a:rPr lang="en" sz="4400" dirty="0">
                <a:solidFill>
                  <a:srgbClr val="ABD9E1"/>
                </a:solidFill>
                <a:latin typeface="Work Sans Medium" charset="0"/>
                <a:ea typeface="Work Sans Medium" charset="0"/>
                <a:cs typeface="Work Sans Medium" charset="0"/>
              </a:rPr>
              <a:t> </a:t>
            </a:r>
            <a:r>
              <a:rPr lang="en" sz="4400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de </a:t>
            </a:r>
            <a:r>
              <a:rPr lang="en-US" sz="4400" dirty="0" err="1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Servicios</a:t>
            </a:r>
            <a:r>
              <a:rPr lang="en" sz="4400" dirty="0">
                <a:solidFill>
                  <a:schemeClr val="bg1"/>
                </a:solidFill>
                <a:latin typeface="Work Sans Medium" charset="0"/>
                <a:ea typeface="Work Sans Medium" charset="0"/>
                <a:cs typeface="Work Sans Medium" charset="0"/>
              </a:rPr>
              <a:t>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7782976" y="10830122"/>
            <a:ext cx="51617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400">
                <a:solidFill>
                  <a:srgbClr val="ABD9E1"/>
                </a:solidFill>
                <a:latin typeface="Work Sans Medium" charset="0"/>
                <a:ea typeface="Work Sans Medium" charset="0"/>
                <a:cs typeface="Work Sans Medium" charset="0"/>
              </a:rPr>
              <a:t>Innovación</a:t>
            </a:r>
            <a:endParaRPr lang="en" sz="4400" dirty="0">
              <a:solidFill>
                <a:schemeClr val="bg1"/>
              </a:solidFill>
              <a:latin typeface="Work Sans Medium" charset="0"/>
              <a:ea typeface="Work Sans Medium" charset="0"/>
              <a:cs typeface="Work Sans Medium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2484920" y="5800725"/>
            <a:ext cx="3286125" cy="328612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7873779" y="5800724"/>
            <a:ext cx="3286125" cy="328612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13217371" y="5757860"/>
            <a:ext cx="3286125" cy="328612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18606231" y="5757859"/>
            <a:ext cx="3286125" cy="328612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051" y="5565369"/>
            <a:ext cx="2595339" cy="382918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74" y="5539375"/>
            <a:ext cx="2423767" cy="357604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419" y="5321272"/>
            <a:ext cx="2838450" cy="4187877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463537" y="6080088"/>
            <a:ext cx="1328889" cy="2698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16600" b="1" dirty="0">
                <a:solidFill>
                  <a:srgbClr val="7BC5D3"/>
                </a:solidFill>
              </a:rPr>
              <a:t>$</a:t>
            </a:r>
            <a:endParaRPr kumimoji="0" lang="es-ES_tradnl" sz="16600" b="1" i="0" u="none" strike="noStrike" cap="none" spc="0" normalizeH="0" baseline="0" dirty="0">
              <a:ln>
                <a:noFill/>
              </a:ln>
              <a:solidFill>
                <a:srgbClr val="7BC5D3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1980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0" t="17014" r="4061" b="13101"/>
          <a:stretch/>
        </p:blipFill>
        <p:spPr bwMode="auto">
          <a:xfrm>
            <a:off x="844442" y="3823266"/>
            <a:ext cx="14436890" cy="816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5589059" y="8572736"/>
            <a:ext cx="80996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6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Mapas en tiempo real de los lugares de socorro, las solicitudes de asistencia, actualizaciones de estado en las carreteras, los listados de las instalaciones de apoyo que prestan ayuda.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30142" y="12642243"/>
            <a:ext cx="6873907" cy="5847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/>
            <a:r>
              <a:rPr lang="es-ES_tradnl" sz="3200" kern="1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http://appallicious.com/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30143" y="12138678"/>
            <a:ext cx="14858916" cy="5847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/>
            <a:r>
              <a:rPr lang="es-CO" sz="3200" b="1" kern="1200" dirty="0">
                <a:solidFill>
                  <a:srgbClr val="592F82"/>
                </a:solidFill>
                <a:latin typeface="Work Sans SemiBold" charset="0"/>
                <a:ea typeface="Work Sans SemiBold" charset="0"/>
                <a:cs typeface="Work Sans SemiBold" charset="0"/>
              </a:rPr>
              <a:t>Plataforma De Asistencia y Evaluación de Desastres en Línea - California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7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¿Por qué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8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abrir los Datos?</a:t>
            </a:r>
          </a:p>
        </p:txBody>
      </p:sp>
    </p:spTree>
    <p:extLst>
      <p:ext uri="{BB962C8B-B14F-4D97-AF65-F5344CB8AC3E}">
        <p14:creationId xmlns:p14="http://schemas.microsoft.com/office/powerpoint/2010/main" val="32165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336718" y="9701927"/>
            <a:ext cx="75234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_tradnl" sz="3600" dirty="0">
                <a:ln/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El Gobierno de Canadá ahorrar</a:t>
            </a:r>
            <a:r>
              <a:rPr lang="es-ES" sz="3600" dirty="0">
                <a:ln/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á</a:t>
            </a:r>
            <a:r>
              <a:rPr lang="es-ES_tradnl" sz="3600" dirty="0">
                <a:ln/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 3.2 millones de dólares que de manera fraudulenta se deducían de los impuestos como donaciones de caridad.</a:t>
            </a:r>
            <a:endParaRPr lang="en" sz="3600" dirty="0">
              <a:ln/>
              <a:solidFill>
                <a:schemeClr val="bg1">
                  <a:lumMod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106" t="10607" r="25684" b="44340"/>
          <a:stretch/>
        </p:blipFill>
        <p:spPr>
          <a:xfrm>
            <a:off x="651369" y="4629150"/>
            <a:ext cx="15172888" cy="76581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6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¿Por qué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7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abrir los Datos?</a:t>
            </a:r>
          </a:p>
        </p:txBody>
      </p:sp>
    </p:spTree>
    <p:extLst>
      <p:ext uri="{BB962C8B-B14F-4D97-AF65-F5344CB8AC3E}">
        <p14:creationId xmlns:p14="http://schemas.microsoft.com/office/powerpoint/2010/main" val="1918516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220873" y="5474276"/>
            <a:ext cx="1452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latin typeface="Helvetica LT Std" charset="0"/>
                <a:ea typeface="Helvetica LT Std" charset="0"/>
                <a:cs typeface="Helvetica LT Std" charset="0"/>
              </a:rPr>
              <a:t>Estadísticas económicas y </a:t>
            </a:r>
            <a:r>
              <a:rPr lang="es-CO" sz="1400">
                <a:solidFill>
                  <a:schemeClr val="bg1"/>
                </a:solidFill>
                <a:latin typeface="Helvetica LT Std" charset="0"/>
                <a:ea typeface="Helvetica LT Std" charset="0"/>
                <a:cs typeface="Helvetica LT Std" charset="0"/>
              </a:rPr>
              <a:t>financieras </a:t>
            </a:r>
            <a:endParaRPr lang="es-CO" sz="1400" dirty="0">
              <a:solidFill>
                <a:schemeClr val="bg1"/>
              </a:solidFill>
              <a:latin typeface="Helvetica LT Std" charset="0"/>
              <a:ea typeface="Helvetica LT Std" charset="0"/>
              <a:cs typeface="Helvetica LT Std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142480" y="6272829"/>
            <a:ext cx="95871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6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Permite analizar los datos de los censos para identificar dónde hay mejores lugares para crear negocios; a partir del análisis histórico de negocios de la misma categoría, tráfico del sector y tendencias de empleo, es posible generar posibilidades de éxito de un nuevo emprendimiento en un determinado sector</a:t>
            </a:r>
          </a:p>
          <a:p>
            <a:pPr algn="just"/>
            <a:endParaRPr lang="es-ES_tradnl" sz="3600" dirty="0">
              <a:solidFill>
                <a:schemeClr val="bg1">
                  <a:lumMod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64350" y="5474276"/>
            <a:ext cx="922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40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Experiencias internacionales EEUU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119224" y="11998541"/>
            <a:ext cx="10677451" cy="5847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/>
            <a:r>
              <a:rPr lang="es-CO" sz="3200" b="1" kern="1200" dirty="0">
                <a:solidFill>
                  <a:srgbClr val="592F82"/>
                </a:solidFill>
                <a:latin typeface="Work Sans SemiBold" charset="0"/>
                <a:ea typeface="Work Sans SemiBold" charset="0"/>
                <a:cs typeface="Work Sans SemiBold" charset="0"/>
              </a:rPr>
              <a:t>Plataforma </a:t>
            </a:r>
            <a:r>
              <a:rPr lang="es-CO" sz="3200" b="1" dirty="0" err="1">
                <a:solidFill>
                  <a:srgbClr val="592F82"/>
                </a:solidFill>
                <a:latin typeface="Work Sans SemiBold" charset="0"/>
                <a:ea typeface="Work Sans SemiBold" charset="0"/>
                <a:cs typeface="Work Sans SemiBold" charset="0"/>
              </a:rPr>
              <a:t>Census</a:t>
            </a:r>
            <a:r>
              <a:rPr lang="es-CO" sz="3200" b="1" dirty="0">
                <a:solidFill>
                  <a:srgbClr val="592F82"/>
                </a:solidFill>
                <a:latin typeface="Work Sans SemiBold" charset="0"/>
                <a:ea typeface="Work Sans SemiBold" charset="0"/>
                <a:cs typeface="Work Sans SemiBold" charset="0"/>
              </a:rPr>
              <a:t> Business </a:t>
            </a:r>
            <a:r>
              <a:rPr lang="es-CO" sz="3200" b="1" dirty="0" err="1">
                <a:solidFill>
                  <a:srgbClr val="592F82"/>
                </a:solidFill>
                <a:latin typeface="Work Sans SemiBold" charset="0"/>
                <a:ea typeface="Work Sans SemiBold" charset="0"/>
                <a:cs typeface="Work Sans SemiBold" charset="0"/>
              </a:rPr>
              <a:t>Builder</a:t>
            </a:r>
            <a:endParaRPr lang="es-CO" sz="3200" b="1" dirty="0">
              <a:solidFill>
                <a:srgbClr val="592F82"/>
              </a:solidFill>
              <a:latin typeface="Work Sans SemiBold" charset="0"/>
              <a:ea typeface="Work Sans SemiBold" charset="0"/>
              <a:cs typeface="Work Sans SemiBold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19224" y="12495540"/>
            <a:ext cx="16751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3200" dirty="0">
                <a:latin typeface="Work Sans Light" charset="0"/>
                <a:ea typeface="Work Sans Light" charset="0"/>
                <a:cs typeface="Work Sans Light" charset="0"/>
              </a:rPr>
              <a:t>Fuente: https://www.census.gov/data/data-tools/cbb.html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9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¿Por qué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0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abrir los Datos?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7455" r="20742"/>
          <a:stretch/>
        </p:blipFill>
        <p:spPr>
          <a:xfrm>
            <a:off x="1119224" y="3714536"/>
            <a:ext cx="12271483" cy="80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3"/>
          <p:cNvPicPr>
            <a:picLocks noChangeAspect="1"/>
          </p:cNvPicPr>
          <p:nvPr/>
        </p:nvPicPr>
        <p:blipFill rotWithShape="1">
          <a:blip r:embed="rId2"/>
          <a:srcRect l="63484" t="13658" r="7326" b="15547"/>
          <a:stretch/>
        </p:blipFill>
        <p:spPr>
          <a:xfrm>
            <a:off x="18262600" y="5398630"/>
            <a:ext cx="4131734" cy="61468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373259" y="11994147"/>
            <a:ext cx="7447431" cy="595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https://</a:t>
            </a:r>
            <a:r>
              <a:rPr lang="es-ES_tradnl" sz="3200" dirty="0" err="1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data.gov.uk</a:t>
            </a:r>
            <a:r>
              <a:rPr lang="es-ES_tradnl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/apps/</a:t>
            </a:r>
            <a:r>
              <a:rPr lang="es-ES_tradnl" sz="3200" dirty="0" err="1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crime-finder</a:t>
            </a:r>
            <a:endParaRPr lang="es-ES_tradnl" sz="3200" dirty="0">
              <a:solidFill>
                <a:schemeClr val="bg1">
                  <a:lumMod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7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¿Por qué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8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abrir los Datos?</a:t>
            </a:r>
          </a:p>
        </p:txBody>
      </p:sp>
      <p:pic>
        <p:nvPicPr>
          <p:cNvPr id="12" name="Marcador de contenido 3"/>
          <p:cNvPicPr>
            <a:picLocks noChangeAspect="1"/>
          </p:cNvPicPr>
          <p:nvPr/>
        </p:nvPicPr>
        <p:blipFill rotWithShape="1">
          <a:blip r:embed="rId2"/>
          <a:srcRect t="12673" r="70768" b="16479"/>
          <a:stretch/>
        </p:blipFill>
        <p:spPr>
          <a:xfrm>
            <a:off x="9378393" y="5394095"/>
            <a:ext cx="4137582" cy="6151335"/>
          </a:xfrm>
          <a:prstGeom prst="rect">
            <a:avLst/>
          </a:prstGeom>
        </p:spPr>
      </p:pic>
      <p:pic>
        <p:nvPicPr>
          <p:cNvPr id="13" name="Marcador de contenido 3"/>
          <p:cNvPicPr>
            <a:picLocks noChangeAspect="1"/>
          </p:cNvPicPr>
          <p:nvPr/>
        </p:nvPicPr>
        <p:blipFill rotWithShape="1">
          <a:blip r:embed="rId2"/>
          <a:srcRect l="31524" t="12673" r="39405" b="16578"/>
          <a:stretch/>
        </p:blipFill>
        <p:spPr>
          <a:xfrm>
            <a:off x="13823950" y="5394095"/>
            <a:ext cx="4114800" cy="6142673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1632469" y="4393847"/>
            <a:ext cx="6280628" cy="8807803"/>
          </a:xfrm>
          <a:prstGeom prst="roundRect">
            <a:avLst/>
          </a:prstGeom>
          <a:solidFill>
            <a:srgbClr val="AB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22" y="4138792"/>
            <a:ext cx="5115922" cy="7548082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667239" y="11378274"/>
            <a:ext cx="4211088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5000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Work Sans" charset="0"/>
                <a:ea typeface="Work Sans" charset="0"/>
                <a:cs typeface="Work Sans" charset="0"/>
                <a:sym typeface="Helvetica Light"/>
              </a:rPr>
              <a:t>INNOVACIÓN</a:t>
            </a:r>
          </a:p>
        </p:txBody>
      </p:sp>
      <p:cxnSp>
        <p:nvCxnSpPr>
          <p:cNvPr id="28" name="Conector angular 27"/>
          <p:cNvCxnSpPr>
            <a:stCxn id="14" idx="3"/>
          </p:cNvCxnSpPr>
          <p:nvPr/>
        </p:nvCxnSpPr>
        <p:spPr>
          <a:xfrm flipV="1">
            <a:off x="7913097" y="4393847"/>
            <a:ext cx="802278" cy="4403902"/>
          </a:xfrm>
          <a:prstGeom prst="bentConnector2">
            <a:avLst/>
          </a:prstGeom>
          <a:noFill/>
          <a:ln w="25400" cap="flat">
            <a:solidFill>
              <a:srgbClr val="ABD9E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Conector angular 29"/>
          <p:cNvCxnSpPr>
            <a:endCxn id="3" idx="0"/>
          </p:cNvCxnSpPr>
          <p:nvPr/>
        </p:nvCxnSpPr>
        <p:spPr>
          <a:xfrm>
            <a:off x="8715375" y="4393847"/>
            <a:ext cx="11613092" cy="1004783"/>
          </a:xfrm>
          <a:prstGeom prst="bentConnector2">
            <a:avLst/>
          </a:prstGeom>
          <a:noFill/>
          <a:ln w="25400" cap="flat">
            <a:solidFill>
              <a:srgbClr val="ABD9E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Conector recto 31"/>
          <p:cNvCxnSpPr/>
          <p:nvPr/>
        </p:nvCxnSpPr>
        <p:spPr>
          <a:xfrm>
            <a:off x="15830550" y="4393847"/>
            <a:ext cx="28575" cy="1000248"/>
          </a:xfrm>
          <a:prstGeom prst="line">
            <a:avLst/>
          </a:prstGeom>
          <a:noFill/>
          <a:ln w="25400" cap="flat">
            <a:solidFill>
              <a:srgbClr val="ABD9E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Conector recto 32"/>
          <p:cNvCxnSpPr/>
          <p:nvPr/>
        </p:nvCxnSpPr>
        <p:spPr>
          <a:xfrm>
            <a:off x="11398250" y="4393847"/>
            <a:ext cx="28575" cy="1000248"/>
          </a:xfrm>
          <a:prstGeom prst="line">
            <a:avLst/>
          </a:prstGeom>
          <a:noFill/>
          <a:ln w="25400" cap="flat">
            <a:solidFill>
              <a:srgbClr val="ABD9E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74755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¿Por qué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4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abrir los Datos?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509159" y="12862911"/>
            <a:ext cx="7358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http://datos.gob.mx/apps/rnped.html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15945" y="4020745"/>
            <a:ext cx="19744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dirty="0">
                <a:solidFill>
                  <a:schemeClr val="bg1">
                    <a:lumMod val="50000"/>
                  </a:schemeClr>
                </a:solidFill>
                <a:latin typeface="Work Sans Medium" charset="0"/>
                <a:ea typeface="Work Sans Medium" charset="0"/>
                <a:cs typeface="Work Sans Medium" charset="0"/>
              </a:rPr>
              <a:t>Registro Nacional de Datos de Personas Extraviadas o Desaparecidas | RNPED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8819" t="10362" r="9559" b="22094"/>
          <a:stretch/>
        </p:blipFill>
        <p:spPr>
          <a:xfrm>
            <a:off x="4025948" y="5082764"/>
            <a:ext cx="16324528" cy="75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28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Shape 99"/>
          <p:cNvSpPr/>
          <p:nvPr/>
        </p:nvSpPr>
        <p:spPr>
          <a:xfrm>
            <a:off x="996889" y="7461635"/>
            <a:ext cx="22390222" cy="299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76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En Colombia</a:t>
            </a:r>
          </a:p>
        </p:txBody>
      </p:sp>
      <p:sp>
        <p:nvSpPr>
          <p:cNvPr id="5" name="Shape 99"/>
          <p:cNvSpPr/>
          <p:nvPr/>
        </p:nvSpPr>
        <p:spPr>
          <a:xfrm>
            <a:off x="968314" y="5417955"/>
            <a:ext cx="22390222" cy="299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7600" b="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Los Datos Abiertos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9965732" y="11208432"/>
            <a:ext cx="873636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9600" b="1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3</a:t>
            </a:r>
            <a:endParaRPr kumimoji="0" lang="es-ES_tradnl" sz="96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Work Sans" charset="0"/>
              <a:ea typeface="Work Sans" charset="0"/>
              <a:cs typeface="Work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9235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5" y="460027"/>
            <a:ext cx="12265486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Guía Datos Abiertos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0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en Colombia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383" r="7571"/>
          <a:stretch/>
        </p:blipFill>
        <p:spPr>
          <a:xfrm>
            <a:off x="13328051" y="3451090"/>
            <a:ext cx="9446224" cy="1026491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949" y="4047989"/>
            <a:ext cx="6485955" cy="837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0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00" b="75417"/>
          <a:stretch/>
        </p:blipFill>
        <p:spPr>
          <a:xfrm>
            <a:off x="0" y="0"/>
            <a:ext cx="6729927" cy="3371850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5" y="460027"/>
            <a:ext cx="1581196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</a:t>
            </a:r>
            <a:r>
              <a:rPr lang="es-ES_tradnl" sz="800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Qué tipo de información</a:t>
            </a:r>
            <a:endParaRPr lang="es-ES_tradnl" sz="80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0" name="Shape 99"/>
          <p:cNvSpPr/>
          <p:nvPr/>
        </p:nvSpPr>
        <p:spPr>
          <a:xfrm>
            <a:off x="6729927" y="1636337"/>
            <a:ext cx="19530498" cy="1519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0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h</a:t>
            </a:r>
            <a:r>
              <a:rPr lang="es-ES_tradnl" sz="8000" b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ubiera </a:t>
            </a:r>
            <a:r>
              <a:rPr lang="es-ES_tradnl" sz="80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prevenido </a:t>
            </a:r>
            <a:r>
              <a:rPr lang="es-ES_tradnl" sz="8000" b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esta situación?</a:t>
            </a:r>
            <a:endParaRPr lang="es-ES_tradnl" sz="80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9" y="4068783"/>
            <a:ext cx="14742673" cy="88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6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5" y="460027"/>
            <a:ext cx="12265486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Apertura portal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0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en Colombia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49" y="5020237"/>
            <a:ext cx="9264867" cy="689306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62667" y="6415169"/>
            <a:ext cx="5176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600" dirty="0">
                <a:solidFill>
                  <a:srgbClr val="592F82"/>
                </a:solidFill>
                <a:latin typeface="Work Sans Medium" charset="0"/>
                <a:ea typeface="Work Sans Medium" charset="0"/>
                <a:cs typeface="Work Sans Medium" charset="0"/>
              </a:rPr>
              <a:t>+4000</a:t>
            </a:r>
          </a:p>
          <a:p>
            <a:pPr algn="r"/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Work Sans Medium" charset="0"/>
                <a:ea typeface="Work Sans Medium" charset="0"/>
                <a:cs typeface="Work Sans Medium" charset="0"/>
              </a:rPr>
              <a:t>Conjuntos de datos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44231" y="9041039"/>
            <a:ext cx="5294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600" dirty="0">
                <a:solidFill>
                  <a:srgbClr val="592F82"/>
                </a:solidFill>
                <a:latin typeface="Work Sans Medium" charset="0"/>
                <a:ea typeface="Work Sans Medium" charset="0"/>
                <a:cs typeface="Work Sans Medium" charset="0"/>
              </a:rPr>
              <a:t>+1000 </a:t>
            </a:r>
          </a:p>
          <a:p>
            <a:pPr algn="r"/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Work Sans Medium" charset="0"/>
                <a:ea typeface="Work Sans Medium" charset="0"/>
                <a:cs typeface="Work Sans Medium" charset="0"/>
              </a:rPr>
              <a:t>Entidades publicando</a:t>
            </a:r>
          </a:p>
        </p:txBody>
      </p:sp>
      <p:grpSp>
        <p:nvGrpSpPr>
          <p:cNvPr id="16" name="Agrupar 15"/>
          <p:cNvGrpSpPr/>
          <p:nvPr/>
        </p:nvGrpSpPr>
        <p:grpSpPr>
          <a:xfrm>
            <a:off x="6679902" y="8856362"/>
            <a:ext cx="1846682" cy="1846682"/>
            <a:chOff x="2068093" y="7418270"/>
            <a:chExt cx="2228850" cy="2228850"/>
          </a:xfrm>
        </p:grpSpPr>
        <p:sp>
          <p:nvSpPr>
            <p:cNvPr id="17" name="Elipse 16"/>
            <p:cNvSpPr/>
            <p:nvPr/>
          </p:nvSpPr>
          <p:spPr>
            <a:xfrm>
              <a:off x="2068093" y="7418270"/>
              <a:ext cx="2228850" cy="2228850"/>
            </a:xfrm>
            <a:prstGeom prst="ellipse">
              <a:avLst/>
            </a:prstGeom>
            <a:solidFill>
              <a:srgbClr val="592F8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933" y="7759839"/>
              <a:ext cx="1403170" cy="1403170"/>
            </a:xfrm>
            <a:prstGeom prst="rect">
              <a:avLst/>
            </a:prstGeom>
          </p:spPr>
        </p:pic>
      </p:grpSp>
      <p:grpSp>
        <p:nvGrpSpPr>
          <p:cNvPr id="19" name="Agrupar 18"/>
          <p:cNvGrpSpPr/>
          <p:nvPr/>
        </p:nvGrpSpPr>
        <p:grpSpPr>
          <a:xfrm>
            <a:off x="6672888" y="6230492"/>
            <a:ext cx="1846682" cy="1846682"/>
            <a:chOff x="2011443" y="4952148"/>
            <a:chExt cx="2228850" cy="2228850"/>
          </a:xfrm>
        </p:grpSpPr>
        <p:sp>
          <p:nvSpPr>
            <p:cNvPr id="21" name="Elipse 20"/>
            <p:cNvSpPr/>
            <p:nvPr/>
          </p:nvSpPr>
          <p:spPr>
            <a:xfrm>
              <a:off x="2011443" y="4952148"/>
              <a:ext cx="2228850" cy="2228850"/>
            </a:xfrm>
            <a:prstGeom prst="ellipse">
              <a:avLst/>
            </a:prstGeom>
            <a:solidFill>
              <a:srgbClr val="592F8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2412846" y="5490245"/>
              <a:ext cx="1442976" cy="353162"/>
            </a:xfrm>
            <a:prstGeom prst="round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Rectángulo redondeado 22"/>
            <p:cNvSpPr/>
            <p:nvPr/>
          </p:nvSpPr>
          <p:spPr>
            <a:xfrm>
              <a:off x="2410031" y="5916983"/>
              <a:ext cx="1442976" cy="353162"/>
            </a:xfrm>
            <a:prstGeom prst="round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2415233" y="6340242"/>
              <a:ext cx="1442976" cy="353162"/>
            </a:xfrm>
            <a:prstGeom prst="round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2490360" y="5541707"/>
              <a:ext cx="245808" cy="257423"/>
            </a:xfrm>
            <a:prstGeom prst="ellipse">
              <a:avLst/>
            </a:prstGeom>
            <a:solidFill>
              <a:srgbClr val="592F8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cxnSp>
        <p:nvCxnSpPr>
          <p:cNvPr id="4" name="Conector recto 3"/>
          <p:cNvCxnSpPr/>
          <p:nvPr/>
        </p:nvCxnSpPr>
        <p:spPr>
          <a:xfrm>
            <a:off x="11487150" y="4314825"/>
            <a:ext cx="57150" cy="8229600"/>
          </a:xfrm>
          <a:prstGeom prst="line">
            <a:avLst/>
          </a:prstGeom>
          <a:noFill/>
          <a:ln w="25400" cap="flat">
            <a:solidFill>
              <a:srgbClr val="592F82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ector recto 6"/>
          <p:cNvCxnSpPr/>
          <p:nvPr/>
        </p:nvCxnSpPr>
        <p:spPr>
          <a:xfrm flipH="1">
            <a:off x="8519570" y="7029892"/>
            <a:ext cx="2967580" cy="0"/>
          </a:xfrm>
          <a:prstGeom prst="line">
            <a:avLst/>
          </a:prstGeom>
          <a:noFill/>
          <a:ln w="25400" cap="flat">
            <a:solidFill>
              <a:srgbClr val="592F82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Conector recto 28"/>
          <p:cNvCxnSpPr/>
          <p:nvPr/>
        </p:nvCxnSpPr>
        <p:spPr>
          <a:xfrm flipH="1">
            <a:off x="8519570" y="9779703"/>
            <a:ext cx="2967580" cy="0"/>
          </a:xfrm>
          <a:prstGeom prst="line">
            <a:avLst/>
          </a:prstGeom>
          <a:noFill/>
          <a:ln w="25400" cap="flat">
            <a:solidFill>
              <a:srgbClr val="592F82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30744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88" b="75002"/>
          <a:stretch/>
        </p:blipFill>
        <p:spPr>
          <a:xfrm>
            <a:off x="0" y="0"/>
            <a:ext cx="6537758" cy="3428779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4" y="460027"/>
            <a:ext cx="13954585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Uso de </a:t>
            </a:r>
            <a:r>
              <a:rPr lang="es-ES_tradnl" sz="880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Datos Abiertos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0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Aplicaciones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5522766" y="3860442"/>
            <a:ext cx="78458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>
                <a:solidFill>
                  <a:srgbClr val="592F82"/>
                </a:solidFill>
                <a:latin typeface="Work Sans SemiBold" charset="0"/>
                <a:ea typeface="Work Sans SemiBold" charset="0"/>
                <a:cs typeface="Work Sans SemiBold" charset="0"/>
              </a:rPr>
              <a:t>Datos Abiertos para transparencia</a:t>
            </a:r>
            <a:endParaRPr lang="es-CO" sz="3600" b="1" dirty="0">
              <a:solidFill>
                <a:srgbClr val="592F82"/>
              </a:solidFill>
              <a:latin typeface="Work Sans SemiBold" charset="0"/>
              <a:ea typeface="Work Sans SemiBold" charset="0"/>
              <a:cs typeface="Work Sans SemiBold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7995640" y="5848268"/>
            <a:ext cx="5445677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Personas han comprado medicamentos más baratos. 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/>
          <a:srcRect t="7035" r="71636" b="17620"/>
          <a:stretch/>
        </p:blipFill>
        <p:spPr>
          <a:xfrm>
            <a:off x="12278050" y="5048081"/>
            <a:ext cx="5260272" cy="7996858"/>
          </a:xfrm>
          <a:prstGeom prst="rect">
            <a:avLst/>
          </a:prstGeom>
        </p:spPr>
      </p:pic>
      <p:grpSp>
        <p:nvGrpSpPr>
          <p:cNvPr id="36" name="Group 356"/>
          <p:cNvGrpSpPr/>
          <p:nvPr/>
        </p:nvGrpSpPr>
        <p:grpSpPr>
          <a:xfrm>
            <a:off x="630689" y="4886669"/>
            <a:ext cx="4042307" cy="8082838"/>
            <a:chOff x="0" y="0"/>
            <a:chExt cx="4042306" cy="7911518"/>
          </a:xfrm>
        </p:grpSpPr>
        <p:grpSp>
          <p:nvGrpSpPr>
            <p:cNvPr id="37" name="Group 354"/>
            <p:cNvGrpSpPr/>
            <p:nvPr/>
          </p:nvGrpSpPr>
          <p:grpSpPr>
            <a:xfrm>
              <a:off x="-1" y="0"/>
              <a:ext cx="4042308" cy="7911519"/>
              <a:chOff x="0" y="0"/>
              <a:chExt cx="4042306" cy="7911518"/>
            </a:xfrm>
          </p:grpSpPr>
          <p:pic>
            <p:nvPicPr>
              <p:cNvPr id="39" name="image27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042307" cy="79115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" name="image28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t="34263" b="19471"/>
              <a:stretch>
                <a:fillRect/>
              </a:stretch>
            </p:blipFill>
            <p:spPr>
              <a:xfrm>
                <a:off x="377392" y="4863571"/>
                <a:ext cx="3250159" cy="22439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8" name="image29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4855" t="27170" r="63684" b="37663"/>
            <a:stretch>
              <a:fillRect/>
            </a:stretch>
          </p:blipFill>
          <p:spPr>
            <a:xfrm>
              <a:off x="243351" y="955185"/>
              <a:ext cx="3591583" cy="6232972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41" name="CuadroTexto 40"/>
          <p:cNvSpPr txBox="1"/>
          <p:nvPr/>
        </p:nvSpPr>
        <p:spPr>
          <a:xfrm>
            <a:off x="5601447" y="6187546"/>
            <a:ext cx="5923555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Elefantes blancos detectados en el país</a:t>
            </a:r>
            <a:endParaRPr kumimoji="0" lang="es-ES_tradnl" sz="18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Work Sans Light" charset="0"/>
              <a:ea typeface="Work Sans Light" charset="0"/>
              <a:cs typeface="Work Sans Light" charset="0"/>
              <a:sym typeface="Calibri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557895" y="8360936"/>
            <a:ext cx="5301449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Investigaciones en marcha</a:t>
            </a:r>
            <a:endParaRPr kumimoji="0" lang="es-ES_tradnl" sz="18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Work Sans Light" charset="0"/>
              <a:ea typeface="Work Sans Light" charset="0"/>
              <a:cs typeface="Work Sans Light" charset="0"/>
              <a:sym typeface="Calibri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5557895" y="11651852"/>
            <a:ext cx="3624708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Obras terminadas</a:t>
            </a:r>
            <a:endParaRPr kumimoji="0" lang="es-ES_tradnl" sz="18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Work Sans Light" charset="0"/>
              <a:ea typeface="Work Sans Light" charset="0"/>
              <a:cs typeface="Work Sans Light" charset="0"/>
              <a:sym typeface="Calibri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5522766" y="10007636"/>
            <a:ext cx="369684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Obras reanudadas</a:t>
            </a:r>
            <a:endParaRPr kumimoji="0" lang="es-ES_tradnl" sz="18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Work Sans Light" charset="0"/>
              <a:ea typeface="Work Sans Light" charset="0"/>
              <a:cs typeface="Work Sans Light" charset="0"/>
              <a:sym typeface="Calibri"/>
            </a:endParaRPr>
          </a:p>
        </p:txBody>
      </p:sp>
      <p:sp>
        <p:nvSpPr>
          <p:cNvPr id="45" name="Shape 351"/>
          <p:cNvSpPr/>
          <p:nvPr/>
        </p:nvSpPr>
        <p:spPr>
          <a:xfrm>
            <a:off x="5522766" y="5252455"/>
            <a:ext cx="1181806" cy="1200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5600" b="1">
                <a:solidFill>
                  <a:srgbClr val="71529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6600" dirty="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60</a:t>
            </a:r>
            <a:endParaRPr sz="4000" dirty="0">
              <a:solidFill>
                <a:srgbClr val="592F82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6" name="Shape 351"/>
          <p:cNvSpPr/>
          <p:nvPr/>
        </p:nvSpPr>
        <p:spPr>
          <a:xfrm>
            <a:off x="5522766" y="7406052"/>
            <a:ext cx="1181806" cy="1200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5600" b="1">
                <a:solidFill>
                  <a:srgbClr val="71529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6600" dirty="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27</a:t>
            </a:r>
            <a:endParaRPr sz="4000" dirty="0">
              <a:solidFill>
                <a:srgbClr val="592F82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7" name="Shape 351"/>
          <p:cNvSpPr/>
          <p:nvPr/>
        </p:nvSpPr>
        <p:spPr>
          <a:xfrm>
            <a:off x="5489507" y="9045397"/>
            <a:ext cx="1181806" cy="1200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5600" b="1">
                <a:solidFill>
                  <a:srgbClr val="71529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6600" dirty="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29</a:t>
            </a:r>
            <a:endParaRPr sz="4000" dirty="0">
              <a:solidFill>
                <a:srgbClr val="592F82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8" name="Shape 351"/>
          <p:cNvSpPr/>
          <p:nvPr/>
        </p:nvSpPr>
        <p:spPr>
          <a:xfrm>
            <a:off x="5355952" y="10673481"/>
            <a:ext cx="1181806" cy="1200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5600" b="1">
                <a:solidFill>
                  <a:srgbClr val="71529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6600" dirty="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4</a:t>
            </a:r>
            <a:endParaRPr sz="4000" dirty="0">
              <a:solidFill>
                <a:srgbClr val="592F82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17829810" y="3774927"/>
            <a:ext cx="544567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rgbClr val="592F82"/>
                </a:solidFill>
                <a:latin typeface="Work Sans SemiBold" charset="0"/>
                <a:ea typeface="Work Sans SemiBold" charset="0"/>
                <a:cs typeface="Work Sans SemiBold" charset="0"/>
              </a:rPr>
              <a:t>Datos Abiertos para salud</a:t>
            </a:r>
          </a:p>
        </p:txBody>
      </p:sp>
      <p:sp>
        <p:nvSpPr>
          <p:cNvPr id="50" name="Shape 351"/>
          <p:cNvSpPr/>
          <p:nvPr/>
        </p:nvSpPr>
        <p:spPr>
          <a:xfrm>
            <a:off x="17669488" y="4985459"/>
            <a:ext cx="2716913" cy="1200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5600" b="1">
                <a:solidFill>
                  <a:srgbClr val="71529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6600" dirty="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7.00</a:t>
            </a:r>
            <a:r>
              <a:rPr sz="6600" dirty="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0</a:t>
            </a:r>
            <a:endParaRPr sz="4000" dirty="0">
              <a:solidFill>
                <a:srgbClr val="592F82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1" name="Shape 351"/>
          <p:cNvSpPr/>
          <p:nvPr/>
        </p:nvSpPr>
        <p:spPr>
          <a:xfrm>
            <a:off x="17571951" y="7403296"/>
            <a:ext cx="3536584" cy="1200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5600" b="1">
                <a:solidFill>
                  <a:srgbClr val="71529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660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54.00</a:t>
            </a:r>
            <a:r>
              <a:rPr sz="660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0</a:t>
            </a:r>
            <a:endParaRPr sz="4000" dirty="0">
              <a:solidFill>
                <a:srgbClr val="592F82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2" name="Shape 351"/>
          <p:cNvSpPr/>
          <p:nvPr/>
        </p:nvSpPr>
        <p:spPr>
          <a:xfrm>
            <a:off x="17486910" y="10312304"/>
            <a:ext cx="3587502" cy="1200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5600" b="1">
                <a:solidFill>
                  <a:srgbClr val="715292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660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17.00</a:t>
            </a:r>
            <a:r>
              <a:rPr sz="6600">
                <a:solidFill>
                  <a:srgbClr val="592F82"/>
                </a:solidFill>
                <a:latin typeface="Helvetica Light" charset="0"/>
                <a:ea typeface="Helvetica Light" charset="0"/>
                <a:cs typeface="Helvetica Light" charset="0"/>
              </a:rPr>
              <a:t>0</a:t>
            </a:r>
            <a:endParaRPr sz="4000" dirty="0">
              <a:solidFill>
                <a:srgbClr val="592F82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17964815" y="11203337"/>
            <a:ext cx="5445677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Solicitudes </a:t>
            </a:r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ciudadanos que han permitido identificar necesidades de usuarios frente al servicio</a:t>
            </a:r>
          </a:p>
        </p:txBody>
      </p:sp>
      <p:sp>
        <p:nvSpPr>
          <p:cNvPr id="54" name="Rectángulo 53"/>
          <p:cNvSpPr/>
          <p:nvPr/>
        </p:nvSpPr>
        <p:spPr>
          <a:xfrm>
            <a:off x="17975226" y="8291103"/>
            <a:ext cx="5445677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Consultas </a:t>
            </a:r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sobre derechos y deberes del pacientes y enfermedades como zika </a:t>
            </a:r>
            <a:r>
              <a:rPr lang="es-CO" sz="320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y dengue</a:t>
            </a:r>
            <a:endParaRPr lang="es-CO" sz="3200" dirty="0">
              <a:solidFill>
                <a:schemeClr val="bg1">
                  <a:lumMod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cxnSp>
        <p:nvCxnSpPr>
          <p:cNvPr id="62" name="Conector angular 61"/>
          <p:cNvCxnSpPr/>
          <p:nvPr/>
        </p:nvCxnSpPr>
        <p:spPr>
          <a:xfrm flipV="1">
            <a:off x="2669832" y="4460606"/>
            <a:ext cx="2686120" cy="354345"/>
          </a:xfrm>
          <a:prstGeom prst="bentConnector3">
            <a:avLst>
              <a:gd name="adj1" fmla="val 1"/>
            </a:avLst>
          </a:prstGeom>
          <a:noFill/>
          <a:ln w="25400" cap="flat">
            <a:solidFill>
              <a:srgbClr val="592F82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Conector angular 63"/>
          <p:cNvCxnSpPr/>
          <p:nvPr/>
        </p:nvCxnSpPr>
        <p:spPr>
          <a:xfrm flipV="1">
            <a:off x="14960377" y="4405176"/>
            <a:ext cx="2686120" cy="354345"/>
          </a:xfrm>
          <a:prstGeom prst="bentConnector3">
            <a:avLst>
              <a:gd name="adj1" fmla="val 1"/>
            </a:avLst>
          </a:prstGeom>
          <a:noFill/>
          <a:ln w="25400" cap="flat">
            <a:solidFill>
              <a:srgbClr val="592F82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18754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88" b="75002"/>
          <a:stretch/>
        </p:blipFill>
        <p:spPr>
          <a:xfrm>
            <a:off x="0" y="0"/>
            <a:ext cx="6537758" cy="3428779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4" y="460027"/>
            <a:ext cx="13954585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Uso de </a:t>
            </a:r>
            <a:r>
              <a:rPr lang="es-ES_tradnl" sz="880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Datos Abiertos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0" name="Shape 99"/>
          <p:cNvSpPr/>
          <p:nvPr/>
        </p:nvSpPr>
        <p:spPr>
          <a:xfrm>
            <a:off x="6729927" y="1574782"/>
            <a:ext cx="13472598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Periodismo de datos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0" y="4451396"/>
            <a:ext cx="24384000" cy="9131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/>
          <a:srcRect r="42516" b="3646"/>
          <a:stretch/>
        </p:blipFill>
        <p:spPr>
          <a:xfrm>
            <a:off x="408465" y="5218227"/>
            <a:ext cx="7983727" cy="7523899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8392192" y="4106919"/>
            <a:ext cx="517891" cy="86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4"/>
          <a:srcRect l="28955" t="12208" r="29224" b="6280"/>
          <a:stretch/>
        </p:blipFill>
        <p:spPr>
          <a:xfrm>
            <a:off x="17352866" y="5050614"/>
            <a:ext cx="7031134" cy="770865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/>
          <a:srcRect l="22418" t="6318" r="23135" b="4686"/>
          <a:stretch/>
        </p:blipFill>
        <p:spPr>
          <a:xfrm>
            <a:off x="8821682" y="5218227"/>
            <a:ext cx="8321830" cy="7651155"/>
          </a:xfrm>
          <a:prstGeom prst="rect">
            <a:avLst/>
          </a:prstGeom>
        </p:spPr>
      </p:pic>
      <p:sp>
        <p:nvSpPr>
          <p:cNvPr id="55" name="CuadroTexto 54"/>
          <p:cNvSpPr txBox="1"/>
          <p:nvPr/>
        </p:nvSpPr>
        <p:spPr>
          <a:xfrm>
            <a:off x="1648221" y="3856636"/>
            <a:ext cx="6043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El catálogo de datos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11383101" y="3973666"/>
            <a:ext cx="327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La Noticia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18996395" y="4004443"/>
            <a:ext cx="4416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La respuesta</a:t>
            </a:r>
          </a:p>
        </p:txBody>
      </p:sp>
      <p:sp>
        <p:nvSpPr>
          <p:cNvPr id="66" name="Rectángulo 65"/>
          <p:cNvSpPr/>
          <p:nvPr/>
        </p:nvSpPr>
        <p:spPr>
          <a:xfrm>
            <a:off x="25667671" y="-908103"/>
            <a:ext cx="5189587" cy="13378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2575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 flipH="1">
            <a:off x="10134945" y="11843522"/>
            <a:ext cx="138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Vídeo de Tamalameque: </a:t>
            </a:r>
          </a:p>
          <a:p>
            <a:r>
              <a:rPr lang="es-ES_tradnl" sz="36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https://</a:t>
            </a:r>
            <a:r>
              <a:rPr lang="es-ES_tradnl" sz="3600" dirty="0" err="1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www.youtube.com</a:t>
            </a:r>
            <a:r>
              <a:rPr lang="es-ES_tradnl" sz="36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/</a:t>
            </a:r>
            <a:r>
              <a:rPr lang="es-ES_tradnl" sz="3600" dirty="0" err="1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watch?v</a:t>
            </a:r>
            <a:r>
              <a:rPr lang="es-ES_tradnl" sz="36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=QZMsAWV2gnc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4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Uso de Datos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5" name="Shape 99"/>
          <p:cNvSpPr/>
          <p:nvPr/>
        </p:nvSpPr>
        <p:spPr>
          <a:xfrm>
            <a:off x="6729927" y="1574782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periodismo de datos</a:t>
            </a:r>
          </a:p>
        </p:txBody>
      </p:sp>
      <p:pic>
        <p:nvPicPr>
          <p:cNvPr id="6" name="QZMsAWV2gn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48539" y="3119434"/>
            <a:ext cx="15491791" cy="87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7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89" y="4189889"/>
            <a:ext cx="15167772" cy="857155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750575" y="10699341"/>
            <a:ext cx="64237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Datos abiertos sobre la violencia en pareja, publicadas por el Instituto Nacional de Medicina Legal.</a:t>
            </a:r>
            <a:endParaRPr lang="es-ES_tradnl" sz="8000" dirty="0">
              <a:solidFill>
                <a:schemeClr val="bg1">
                  <a:lumMod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27698" b="27866"/>
          <a:stretch/>
        </p:blipFill>
        <p:spPr>
          <a:xfrm>
            <a:off x="16750575" y="8086725"/>
            <a:ext cx="6381839" cy="21268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6" name="Shape 99"/>
          <p:cNvSpPr/>
          <p:nvPr/>
        </p:nvSpPr>
        <p:spPr>
          <a:xfrm>
            <a:off x="6733714" y="398472"/>
            <a:ext cx="14183185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Uso de </a:t>
            </a:r>
            <a:r>
              <a:rPr lang="es-ES_tradnl" sz="960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Datos abiertos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7" name="Shape 99"/>
          <p:cNvSpPr/>
          <p:nvPr/>
        </p:nvSpPr>
        <p:spPr>
          <a:xfrm>
            <a:off x="6729927" y="1574782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Academia</a:t>
            </a:r>
          </a:p>
        </p:txBody>
      </p:sp>
    </p:spTree>
    <p:extLst>
      <p:ext uri="{BB962C8B-B14F-4D97-AF65-F5344CB8AC3E}">
        <p14:creationId xmlns:p14="http://schemas.microsoft.com/office/powerpoint/2010/main" val="35418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6" name="Shape 99"/>
          <p:cNvSpPr/>
          <p:nvPr/>
        </p:nvSpPr>
        <p:spPr>
          <a:xfrm>
            <a:off x="6733714" y="398472"/>
            <a:ext cx="14183185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Uso de </a:t>
            </a:r>
            <a:r>
              <a:rPr lang="es-ES_tradnl" sz="960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Datos abiertos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7" name="Shape 99"/>
          <p:cNvSpPr/>
          <p:nvPr/>
        </p:nvSpPr>
        <p:spPr>
          <a:xfrm>
            <a:off x="6729927" y="1574782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Academia</a:t>
            </a:r>
          </a:p>
        </p:txBody>
      </p:sp>
      <p:sp>
        <p:nvSpPr>
          <p:cNvPr id="8" name="AutoShape 2" descr="https://outlook.office.com/owa/service.svc/s/GetAttachmentThumbnail?id=AAMkADljYWFhMzJiLWQ0NjktNGMzZi04MjcwLTA1ODc3MzU2NjllNQBGAAAAAACXT6NTimSzQ4D3fUVjDipEBwD0Mo%2FZlzK4Tr5UPLoW8iEnAAAAktudAACHt2%2B%2FKyPRSKZKAWt%2FREI1AANYxhSwAAABEgAQADlJb9ozpbNEmXcyvUqzxdM%3D&amp;thumbnailType=2&amp;X-OWA-CANARY=SfU8CQ8dIkeuF1lJbv5UkMBsy3DXiNQYIHu87_LyAu-LTJi9KZFyqLZ5vPvkv9n5sYHTZt79LDI."/>
          <p:cNvSpPr>
            <a:spLocks noChangeAspect="1" noChangeArrowheads="1"/>
          </p:cNvSpPr>
          <p:nvPr/>
        </p:nvSpPr>
        <p:spPr bwMode="auto">
          <a:xfrm>
            <a:off x="7477125" y="5469358"/>
            <a:ext cx="757800" cy="7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211" y="3426373"/>
            <a:ext cx="15110264" cy="1006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32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864478" y="0"/>
            <a:ext cx="5519521" cy="1371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9" name="Shape 1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99857" y="8885892"/>
            <a:ext cx="8048761" cy="462736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90"/>
          <p:cNvSpPr txBox="1"/>
          <p:nvPr/>
        </p:nvSpPr>
        <p:spPr>
          <a:xfrm>
            <a:off x="12055031" y="3794736"/>
            <a:ext cx="3212640" cy="1370503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80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120</a:t>
            </a:r>
            <a:r>
              <a:rPr lang="es-CO" sz="88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 </a:t>
            </a:r>
            <a:r>
              <a:rPr lang="es-CO" sz="3600" dirty="0">
                <a:solidFill>
                  <a:srgbClr val="ABD9E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Equipos</a:t>
            </a:r>
            <a:endParaRPr lang="es-CO" sz="4000" dirty="0">
              <a:solidFill>
                <a:srgbClr val="ABD9E1"/>
              </a:solidFill>
              <a:latin typeface="Work Sans Light" charset="0"/>
              <a:ea typeface="Work Sans Light" charset="0"/>
              <a:cs typeface="Work Sans Light" charset="0"/>
              <a:sym typeface="Proxima Nova"/>
            </a:endParaRPr>
          </a:p>
        </p:txBody>
      </p:sp>
      <p:sp>
        <p:nvSpPr>
          <p:cNvPr id="34" name="Shape 195"/>
          <p:cNvSpPr txBox="1"/>
          <p:nvPr/>
        </p:nvSpPr>
        <p:spPr>
          <a:xfrm>
            <a:off x="1182127" y="6324135"/>
            <a:ext cx="3497154" cy="199440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 </a:t>
            </a:r>
          </a:p>
          <a:p>
            <a:pPr algn="l">
              <a:buSzPct val="25000"/>
            </a:pPr>
            <a:r>
              <a:rPr lang="es-CO" sz="4800" dirty="0">
                <a:solidFill>
                  <a:srgbClr val="ABD9E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Ciudades</a:t>
            </a:r>
          </a:p>
        </p:txBody>
      </p:sp>
      <p:sp>
        <p:nvSpPr>
          <p:cNvPr id="35" name="Shape 196"/>
          <p:cNvSpPr txBox="1"/>
          <p:nvPr/>
        </p:nvSpPr>
        <p:spPr>
          <a:xfrm>
            <a:off x="1288918" y="8191968"/>
            <a:ext cx="3832560" cy="62784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Bogotá</a:t>
            </a:r>
          </a:p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Cali</a:t>
            </a:r>
          </a:p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Medellín</a:t>
            </a:r>
          </a:p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Bucaramanga</a:t>
            </a:r>
          </a:p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Manizales</a:t>
            </a:r>
          </a:p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Barranquilla</a:t>
            </a:r>
          </a:p>
          <a:p>
            <a:pPr algn="l"/>
            <a:endParaRPr sz="2800" dirty="0">
              <a:solidFill>
                <a:srgbClr val="7F7F7F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</p:txBody>
      </p:sp>
      <p:sp>
        <p:nvSpPr>
          <p:cNvPr id="36" name="Shape 213"/>
          <p:cNvSpPr txBox="1"/>
          <p:nvPr/>
        </p:nvSpPr>
        <p:spPr>
          <a:xfrm>
            <a:off x="4162107" y="5123271"/>
            <a:ext cx="9205342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O" sz="13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478</a:t>
            </a:r>
          </a:p>
        </p:txBody>
      </p:sp>
      <p:sp>
        <p:nvSpPr>
          <p:cNvPr id="37" name="Shape 195"/>
          <p:cNvSpPr txBox="1"/>
          <p:nvPr/>
        </p:nvSpPr>
        <p:spPr>
          <a:xfrm>
            <a:off x="9694964" y="6946150"/>
            <a:ext cx="7820557" cy="199440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80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78</a:t>
            </a:r>
            <a:r>
              <a:rPr lang="es-CO" sz="20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 </a:t>
            </a:r>
          </a:p>
          <a:p>
            <a:pPr>
              <a:buSzPct val="25000"/>
            </a:pPr>
            <a:r>
              <a:rPr lang="es-CO" sz="3600" dirty="0">
                <a:solidFill>
                  <a:srgbClr val="ABD9E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Seleccionados</a:t>
            </a: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76" y="4371708"/>
            <a:ext cx="2266653" cy="3002921"/>
          </a:xfrm>
          <a:prstGeom prst="rect">
            <a:avLst/>
          </a:prstGeom>
        </p:spPr>
      </p:pic>
      <p:sp>
        <p:nvSpPr>
          <p:cNvPr id="43" name="Shape 195"/>
          <p:cNvSpPr txBox="1"/>
          <p:nvPr/>
        </p:nvSpPr>
        <p:spPr>
          <a:xfrm>
            <a:off x="1757250" y="4379297"/>
            <a:ext cx="1387615" cy="199440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 </a:t>
            </a:r>
          </a:p>
          <a:p>
            <a:pPr algn="l">
              <a:buSzPct val="25000"/>
            </a:pPr>
            <a:r>
              <a:rPr lang="es-CO" sz="9600" b="1" dirty="0">
                <a:solidFill>
                  <a:srgbClr val="ABD9E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6</a:t>
            </a:r>
          </a:p>
        </p:txBody>
      </p:sp>
      <p:sp>
        <p:nvSpPr>
          <p:cNvPr id="44" name="Shape 213"/>
          <p:cNvSpPr txBox="1"/>
          <p:nvPr/>
        </p:nvSpPr>
        <p:spPr>
          <a:xfrm>
            <a:off x="4162107" y="6978540"/>
            <a:ext cx="9205342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O" sz="5400" dirty="0">
                <a:solidFill>
                  <a:srgbClr val="ABD9E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Postulaciones</a:t>
            </a:r>
          </a:p>
        </p:txBody>
      </p:sp>
      <p:sp>
        <p:nvSpPr>
          <p:cNvPr id="17" name="Shape 99"/>
          <p:cNvSpPr/>
          <p:nvPr/>
        </p:nvSpPr>
        <p:spPr>
          <a:xfrm>
            <a:off x="6305089" y="569765"/>
            <a:ext cx="14183185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dirty="0">
                <a:solidFill>
                  <a:srgbClr val="ABD9E1"/>
                </a:solidFill>
                <a:latin typeface="Work Sans SemiBold" charset="0"/>
                <a:ea typeface="Work Sans SemiBold" charset="0"/>
                <a:cs typeface="Work Sans SemiBold" charset="0"/>
              </a:rPr>
              <a:t>Uso de </a:t>
            </a:r>
            <a:r>
              <a:rPr lang="es-ES_tradnl" sz="8800">
                <a:solidFill>
                  <a:srgbClr val="ABD9E1"/>
                </a:solidFill>
                <a:latin typeface="Work Sans SemiBold" charset="0"/>
                <a:ea typeface="Work Sans SemiBold" charset="0"/>
                <a:cs typeface="Work Sans SemiBold" charset="0"/>
              </a:rPr>
              <a:t>Datos abiertos</a:t>
            </a:r>
            <a:endParaRPr lang="es-ES_tradnl" sz="8000" b="0" dirty="0">
              <a:solidFill>
                <a:srgbClr val="ABD9E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8" name="Shape 99"/>
          <p:cNvSpPr/>
          <p:nvPr/>
        </p:nvSpPr>
        <p:spPr>
          <a:xfrm>
            <a:off x="6301302" y="1684520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Emprende con Datos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1135450" y="8865848"/>
            <a:ext cx="50255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25 Bogotá , 5 Cali . </a:t>
            </a:r>
          </a:p>
          <a:p>
            <a:pPr algn="ctr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9 B/quilla, 19 B/manga, </a:t>
            </a:r>
          </a:p>
          <a:p>
            <a:pPr algn="ctr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  <a:sym typeface="Proxima Nova"/>
              </a:rPr>
              <a:t>16 Manizales,  5 Medellín</a:t>
            </a:r>
          </a:p>
        </p:txBody>
      </p:sp>
      <p:sp>
        <p:nvSpPr>
          <p:cNvPr id="22" name="Shape 195"/>
          <p:cNvSpPr txBox="1"/>
          <p:nvPr/>
        </p:nvSpPr>
        <p:spPr>
          <a:xfrm>
            <a:off x="4610331" y="10601916"/>
            <a:ext cx="1643977" cy="992573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11</a:t>
            </a:r>
            <a:endParaRPr lang="es-CO" sz="1100" b="1" dirty="0">
              <a:solidFill>
                <a:schemeClr val="bg1"/>
              </a:solidFill>
              <a:latin typeface="Work Sans SemiBold" charset="0"/>
              <a:ea typeface="Work Sans SemiBold" charset="0"/>
              <a:cs typeface="Work Sans SemiBold" charset="0"/>
              <a:sym typeface="Proxima Nova"/>
            </a:endParaRPr>
          </a:p>
        </p:txBody>
      </p:sp>
      <p:sp>
        <p:nvSpPr>
          <p:cNvPr id="25" name="Shape 195"/>
          <p:cNvSpPr txBox="1"/>
          <p:nvPr/>
        </p:nvSpPr>
        <p:spPr>
          <a:xfrm>
            <a:off x="4623845" y="11305726"/>
            <a:ext cx="1643977" cy="992573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13</a:t>
            </a:r>
            <a:endParaRPr lang="es-CO" sz="1100" b="1" dirty="0">
              <a:solidFill>
                <a:schemeClr val="bg1"/>
              </a:solidFill>
              <a:latin typeface="Work Sans SemiBold" charset="0"/>
              <a:ea typeface="Work Sans SemiBold" charset="0"/>
              <a:cs typeface="Work Sans SemiBold" charset="0"/>
              <a:sym typeface="Proxima Nova"/>
            </a:endParaRPr>
          </a:p>
        </p:txBody>
      </p:sp>
      <p:sp>
        <p:nvSpPr>
          <p:cNvPr id="26" name="Shape 195"/>
          <p:cNvSpPr txBox="1"/>
          <p:nvPr/>
        </p:nvSpPr>
        <p:spPr>
          <a:xfrm>
            <a:off x="4637359" y="12066686"/>
            <a:ext cx="1643977" cy="992573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17</a:t>
            </a:r>
            <a:endParaRPr lang="es-CO" sz="1100" b="1" dirty="0">
              <a:solidFill>
                <a:schemeClr val="bg1"/>
              </a:solidFill>
              <a:latin typeface="Work Sans SemiBold" charset="0"/>
              <a:ea typeface="Work Sans SemiBold" charset="0"/>
              <a:cs typeface="Work Sans SemiBold" charset="0"/>
              <a:sym typeface="Proxima Nova"/>
            </a:endParaRPr>
          </a:p>
        </p:txBody>
      </p:sp>
      <p:sp>
        <p:nvSpPr>
          <p:cNvPr id="27" name="Shape 195"/>
          <p:cNvSpPr txBox="1"/>
          <p:nvPr/>
        </p:nvSpPr>
        <p:spPr>
          <a:xfrm>
            <a:off x="4623844" y="12799071"/>
            <a:ext cx="1643977" cy="992573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10</a:t>
            </a:r>
            <a:endParaRPr lang="es-CO" sz="1100" b="1" dirty="0">
              <a:solidFill>
                <a:schemeClr val="bg1"/>
              </a:solidFill>
              <a:latin typeface="Work Sans SemiBold" charset="0"/>
              <a:ea typeface="Work Sans SemiBold" charset="0"/>
              <a:cs typeface="Work Sans SemiBold" charset="0"/>
              <a:sym typeface="Proxima Nova"/>
            </a:endParaRPr>
          </a:p>
        </p:txBody>
      </p:sp>
      <p:sp>
        <p:nvSpPr>
          <p:cNvPr id="28" name="Shape 195"/>
          <p:cNvSpPr txBox="1"/>
          <p:nvPr/>
        </p:nvSpPr>
        <p:spPr>
          <a:xfrm>
            <a:off x="11357760" y="10952342"/>
            <a:ext cx="1643977" cy="992573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2</a:t>
            </a:r>
            <a:endParaRPr lang="es-CO" sz="1100" b="1" dirty="0">
              <a:solidFill>
                <a:schemeClr val="bg1"/>
              </a:solidFill>
              <a:latin typeface="Work Sans SemiBold" charset="0"/>
              <a:ea typeface="Work Sans SemiBold" charset="0"/>
              <a:cs typeface="Work Sans SemiBold" charset="0"/>
              <a:sym typeface="Proxima Nova"/>
            </a:endParaRPr>
          </a:p>
        </p:txBody>
      </p:sp>
      <p:sp>
        <p:nvSpPr>
          <p:cNvPr id="30" name="Shape 195"/>
          <p:cNvSpPr txBox="1"/>
          <p:nvPr/>
        </p:nvSpPr>
        <p:spPr>
          <a:xfrm>
            <a:off x="11330732" y="11712369"/>
            <a:ext cx="1643977" cy="992573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17</a:t>
            </a:r>
            <a:endParaRPr lang="es-CO" sz="1100" b="1" dirty="0">
              <a:solidFill>
                <a:schemeClr val="bg1"/>
              </a:solidFill>
              <a:latin typeface="Work Sans SemiBold" charset="0"/>
              <a:ea typeface="Work Sans SemiBold" charset="0"/>
              <a:cs typeface="Work Sans SemiBold" charset="0"/>
              <a:sym typeface="Proxima Nova"/>
            </a:endParaRPr>
          </a:p>
        </p:txBody>
      </p:sp>
      <p:sp>
        <p:nvSpPr>
          <p:cNvPr id="31" name="Shape 195"/>
          <p:cNvSpPr txBox="1"/>
          <p:nvPr/>
        </p:nvSpPr>
        <p:spPr>
          <a:xfrm>
            <a:off x="11357760" y="12361229"/>
            <a:ext cx="1643977" cy="992573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>
              <a:buSzPct val="25000"/>
            </a:pPr>
            <a:r>
              <a:rPr lang="es-CO" sz="4800" b="1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  <a:sym typeface="Proxima Nova"/>
              </a:rPr>
              <a:t>8</a:t>
            </a:r>
            <a:endParaRPr lang="es-CO" sz="1100" b="1" dirty="0">
              <a:solidFill>
                <a:schemeClr val="bg1"/>
              </a:solidFill>
              <a:latin typeface="Work Sans SemiBold" charset="0"/>
              <a:ea typeface="Work Sans SemiBold" charset="0"/>
              <a:cs typeface="Work Sans SemiBold" charset="0"/>
              <a:sym typeface="Proxima Nova"/>
            </a:endParaRPr>
          </a:p>
        </p:txBody>
      </p:sp>
      <p:sp>
        <p:nvSpPr>
          <p:cNvPr id="32" name="Shape 196"/>
          <p:cNvSpPr txBox="1"/>
          <p:nvPr/>
        </p:nvSpPr>
        <p:spPr>
          <a:xfrm>
            <a:off x="5940439" y="10705397"/>
            <a:ext cx="3832560" cy="62784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 algn="l">
              <a:buSzPct val="25000"/>
            </a:pPr>
            <a:r>
              <a:rPr lang="es-CO" sz="280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Salud pública</a:t>
            </a:r>
            <a:endParaRPr lang="es-CO" sz="2800" dirty="0">
              <a:solidFill>
                <a:schemeClr val="bg1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  <a:p>
            <a:pPr algn="l"/>
            <a:endParaRPr sz="2800" dirty="0">
              <a:solidFill>
                <a:srgbClr val="7F7F7F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</p:txBody>
      </p:sp>
      <p:sp>
        <p:nvSpPr>
          <p:cNvPr id="38" name="Shape 196"/>
          <p:cNvSpPr txBox="1"/>
          <p:nvPr/>
        </p:nvSpPr>
        <p:spPr>
          <a:xfrm>
            <a:off x="5980475" y="11404546"/>
            <a:ext cx="5530741" cy="62784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Calidad y cobertura educativa</a:t>
            </a:r>
          </a:p>
          <a:p>
            <a:pPr algn="l"/>
            <a:endParaRPr sz="2800" dirty="0">
              <a:solidFill>
                <a:srgbClr val="7F7F7F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</p:txBody>
      </p:sp>
      <p:sp>
        <p:nvSpPr>
          <p:cNvPr id="39" name="Shape 196"/>
          <p:cNvSpPr txBox="1"/>
          <p:nvPr/>
        </p:nvSpPr>
        <p:spPr>
          <a:xfrm>
            <a:off x="5968606" y="12181668"/>
            <a:ext cx="5530741" cy="62784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Cadena productiva del Agro</a:t>
            </a:r>
          </a:p>
          <a:p>
            <a:pPr algn="l"/>
            <a:endParaRPr sz="2800" dirty="0">
              <a:solidFill>
                <a:srgbClr val="7F7F7F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</p:txBody>
      </p:sp>
      <p:sp>
        <p:nvSpPr>
          <p:cNvPr id="40" name="Shape 196"/>
          <p:cNvSpPr txBox="1"/>
          <p:nvPr/>
        </p:nvSpPr>
        <p:spPr>
          <a:xfrm>
            <a:off x="5982121" y="12887029"/>
            <a:ext cx="5530741" cy="62784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 algn="l">
              <a:buSzPct val="25000"/>
            </a:pPr>
            <a:r>
              <a:rPr lang="es-CO" sz="280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Movilidad</a:t>
            </a:r>
            <a:endParaRPr lang="es-CO" sz="2800" dirty="0">
              <a:solidFill>
                <a:schemeClr val="bg1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  <a:p>
            <a:pPr algn="l"/>
            <a:endParaRPr sz="2800" dirty="0">
              <a:solidFill>
                <a:srgbClr val="7F7F7F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</p:txBody>
      </p:sp>
      <p:sp>
        <p:nvSpPr>
          <p:cNvPr id="41" name="Shape 196"/>
          <p:cNvSpPr txBox="1"/>
          <p:nvPr/>
        </p:nvSpPr>
        <p:spPr>
          <a:xfrm>
            <a:off x="12716038" y="11014932"/>
            <a:ext cx="5530741" cy="62784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Seguridad ciudadana</a:t>
            </a:r>
          </a:p>
          <a:p>
            <a:pPr algn="l"/>
            <a:endParaRPr sz="2800" dirty="0">
              <a:solidFill>
                <a:srgbClr val="7F7F7F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</p:txBody>
      </p:sp>
      <p:sp>
        <p:nvSpPr>
          <p:cNvPr id="46" name="Shape 196"/>
          <p:cNvSpPr txBox="1"/>
          <p:nvPr/>
        </p:nvSpPr>
        <p:spPr>
          <a:xfrm>
            <a:off x="12703027" y="11823822"/>
            <a:ext cx="5530741" cy="62784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Ordenamiento territorial</a:t>
            </a:r>
          </a:p>
          <a:p>
            <a:pPr algn="l"/>
            <a:endParaRPr sz="2800" dirty="0">
              <a:solidFill>
                <a:srgbClr val="7F7F7F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</p:txBody>
      </p:sp>
      <p:sp>
        <p:nvSpPr>
          <p:cNvPr id="47" name="Shape 196"/>
          <p:cNvSpPr txBox="1"/>
          <p:nvPr/>
        </p:nvSpPr>
        <p:spPr>
          <a:xfrm>
            <a:off x="12716038" y="12511563"/>
            <a:ext cx="5530741" cy="627840"/>
          </a:xfrm>
          <a:prstGeom prst="rect">
            <a:avLst/>
          </a:prstGeom>
          <a:noFill/>
          <a:ln>
            <a:noFill/>
          </a:ln>
        </p:spPr>
        <p:txBody>
          <a:bodyPr lIns="219420" tIns="109680" rIns="219420" bIns="109680" anchor="t" anchorCtr="0">
            <a:noAutofit/>
          </a:bodyPr>
          <a:lstStyle/>
          <a:p>
            <a:pPr algn="l">
              <a:buSzPct val="25000"/>
            </a:pPr>
            <a:r>
              <a:rPr lang="es-CO" sz="2800" dirty="0">
                <a:solidFill>
                  <a:schemeClr val="bg1"/>
                </a:solidFill>
                <a:latin typeface="Work Sans ExtraLight" charset="0"/>
                <a:ea typeface="Work Sans ExtraLight" charset="0"/>
                <a:cs typeface="Work Sans ExtraLight" charset="0"/>
                <a:sym typeface="Proxima Nova"/>
              </a:rPr>
              <a:t>Desarrollo sostenible</a:t>
            </a:r>
          </a:p>
          <a:p>
            <a:pPr algn="l"/>
            <a:endParaRPr sz="2800" dirty="0">
              <a:solidFill>
                <a:srgbClr val="7F7F7F"/>
              </a:solidFill>
              <a:latin typeface="Work Sans ExtraLight" charset="0"/>
              <a:ea typeface="Work Sans ExtraLight" charset="0"/>
              <a:cs typeface="Work Sans ExtraLight" charset="0"/>
              <a:sym typeface="Proxima Nova"/>
            </a:endParaRPr>
          </a:p>
        </p:txBody>
      </p:sp>
      <p:cxnSp>
        <p:nvCxnSpPr>
          <p:cNvPr id="5" name="Conector angular 4"/>
          <p:cNvCxnSpPr/>
          <p:nvPr/>
        </p:nvCxnSpPr>
        <p:spPr>
          <a:xfrm flipV="1">
            <a:off x="11135450" y="5578976"/>
            <a:ext cx="1356140" cy="1057275"/>
          </a:xfrm>
          <a:prstGeom prst="bentConnector3">
            <a:avLst/>
          </a:prstGeom>
          <a:noFill/>
          <a:ln w="25400" cap="flat">
            <a:solidFill>
              <a:schemeClr val="bg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ector angular 6"/>
          <p:cNvCxnSpPr/>
          <p:nvPr/>
        </p:nvCxnSpPr>
        <p:spPr>
          <a:xfrm>
            <a:off x="11135450" y="6712255"/>
            <a:ext cx="1482521" cy="1161714"/>
          </a:xfrm>
          <a:prstGeom prst="bentConnector3">
            <a:avLst/>
          </a:prstGeom>
          <a:noFill/>
          <a:ln w="25400" cap="flat">
            <a:solidFill>
              <a:schemeClr val="bg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76240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Shape 99"/>
          <p:cNvSpPr/>
          <p:nvPr/>
        </p:nvSpPr>
        <p:spPr>
          <a:xfrm>
            <a:off x="996889" y="7461635"/>
            <a:ext cx="22390222" cy="299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76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Datos Abiertos</a:t>
            </a:r>
          </a:p>
        </p:txBody>
      </p:sp>
      <p:sp>
        <p:nvSpPr>
          <p:cNvPr id="5" name="Shape 99"/>
          <p:cNvSpPr/>
          <p:nvPr/>
        </p:nvSpPr>
        <p:spPr>
          <a:xfrm>
            <a:off x="968314" y="5417955"/>
            <a:ext cx="22390222" cy="299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7600" b="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Plataforma de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9932871" y="11208432"/>
            <a:ext cx="939359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9600" b="1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4</a:t>
            </a:r>
            <a:endParaRPr kumimoji="0" lang="es-ES_tradnl" sz="96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Work Sans" charset="0"/>
              <a:ea typeface="Work Sans" charset="0"/>
              <a:cs typeface="Work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7640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8582" r="1379" b="12031"/>
          <a:stretch/>
        </p:blipFill>
        <p:spPr>
          <a:xfrm>
            <a:off x="1097673" y="3261491"/>
            <a:ext cx="22142107" cy="100258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4" name="Shape 99"/>
          <p:cNvSpPr/>
          <p:nvPr/>
        </p:nvSpPr>
        <p:spPr>
          <a:xfrm>
            <a:off x="6733714" y="398472"/>
            <a:ext cx="14183185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Plataforma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5" name="Shape 99"/>
          <p:cNvSpPr/>
          <p:nvPr/>
        </p:nvSpPr>
        <p:spPr>
          <a:xfrm>
            <a:off x="6729927" y="1574782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Abiertos</a:t>
            </a:r>
          </a:p>
        </p:txBody>
      </p:sp>
    </p:spTree>
    <p:extLst>
      <p:ext uri="{BB962C8B-B14F-4D97-AF65-F5344CB8AC3E}">
        <p14:creationId xmlns:p14="http://schemas.microsoft.com/office/powerpoint/2010/main" val="1876762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4" y="398472"/>
            <a:ext cx="14183185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Plataforma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4" name="Shape 99"/>
          <p:cNvSpPr/>
          <p:nvPr/>
        </p:nvSpPr>
        <p:spPr>
          <a:xfrm>
            <a:off x="6729927" y="1574782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Abiertos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68769" y="2927757"/>
            <a:ext cx="1071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600" b="1" dirty="0">
                <a:solidFill>
                  <a:schemeClr val="bg1">
                    <a:lumMod val="50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Visualizar un Conjunto de Datos</a:t>
            </a:r>
            <a:endParaRPr lang="es-ES_tradnl" sz="3600" b="1" dirty="0">
              <a:solidFill>
                <a:schemeClr val="bg1">
                  <a:lumMod val="50000"/>
                </a:schemeClr>
              </a:solidFill>
              <a:latin typeface="Work Sans SemiBold" charset="0"/>
              <a:ea typeface="Work Sans SemiBold" charset="0"/>
              <a:cs typeface="Work Sans SemiBol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75" y="4143500"/>
            <a:ext cx="9646312" cy="485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129" y="4137641"/>
            <a:ext cx="9686521" cy="486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94" y="9486900"/>
            <a:ext cx="9147821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95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188303"/>
            <a:ext cx="24384000" cy="1498122"/>
          </a:xfrm>
          <a:prstGeom prst="rect">
            <a:avLst/>
          </a:prstGeom>
          <a:solidFill>
            <a:srgbClr val="592F8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-3770" y="5681044"/>
            <a:ext cx="24384000" cy="1498122"/>
          </a:xfrm>
          <a:prstGeom prst="rect">
            <a:avLst/>
          </a:prstGeom>
          <a:solidFill>
            <a:srgbClr val="ABD9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0" y="7156384"/>
            <a:ext cx="24384000" cy="1498122"/>
          </a:xfrm>
          <a:prstGeom prst="rect">
            <a:avLst/>
          </a:prstGeom>
          <a:solidFill>
            <a:srgbClr val="592F8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-3770" y="8649125"/>
            <a:ext cx="24384000" cy="1498122"/>
          </a:xfrm>
          <a:prstGeom prst="rect">
            <a:avLst/>
          </a:prstGeom>
          <a:solidFill>
            <a:srgbClr val="ABD9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-3770" y="10157571"/>
            <a:ext cx="24384000" cy="1498122"/>
          </a:xfrm>
          <a:prstGeom prst="rect">
            <a:avLst/>
          </a:prstGeom>
          <a:solidFill>
            <a:srgbClr val="592F8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-7540" y="11650312"/>
            <a:ext cx="24384000" cy="1498122"/>
          </a:xfrm>
          <a:prstGeom prst="rect">
            <a:avLst/>
          </a:prstGeom>
          <a:solidFill>
            <a:srgbClr val="ABD9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00" b="75417"/>
          <a:stretch/>
        </p:blipFill>
        <p:spPr>
          <a:xfrm>
            <a:off x="0" y="0"/>
            <a:ext cx="6729927" cy="3371850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5" y="460027"/>
            <a:ext cx="1581196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</a:t>
            </a:r>
            <a:r>
              <a:rPr lang="es-ES_tradnl" sz="800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Qué tipo de información</a:t>
            </a:r>
            <a:endParaRPr lang="es-ES_tradnl" sz="80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0" name="Shape 99"/>
          <p:cNvSpPr/>
          <p:nvPr/>
        </p:nvSpPr>
        <p:spPr>
          <a:xfrm>
            <a:off x="6729927" y="1636337"/>
            <a:ext cx="19530498" cy="1519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0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h</a:t>
            </a:r>
            <a:r>
              <a:rPr lang="es-ES_tradnl" sz="8000" b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ubiera </a:t>
            </a:r>
            <a:r>
              <a:rPr lang="es-ES_tradnl" sz="80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prevenido </a:t>
            </a:r>
            <a:r>
              <a:rPr lang="es-ES_tradnl" sz="8000" b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esta situación?</a:t>
            </a:r>
            <a:endParaRPr lang="es-ES_tradnl" sz="80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97229" y="8805676"/>
            <a:ext cx="14936380" cy="10697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l" defTabSz="308074" hangingPunct="0"/>
            <a:r>
              <a:rPr lang="es-CO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Light" charset="0"/>
                <a:ea typeface="Work Sans Light" charset="0"/>
                <a:cs typeface="Work Sans Light" charset="0"/>
                <a:sym typeface="Helvetica Light"/>
              </a:rPr>
              <a:t>Zonas en situación de vulnerabilidad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197005" y="10221136"/>
            <a:ext cx="11507558" cy="10697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l" defTabSz="308074" hangingPunct="0"/>
            <a:r>
              <a:rPr lang="es-CO" sz="6600" b="1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  <a:sym typeface="Helvetica Light"/>
              </a:rPr>
              <a:t>Censo poblacional de </a:t>
            </a:r>
            <a:r>
              <a:rPr lang="es-CO" sz="6600" b="1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M</a:t>
            </a:r>
            <a:r>
              <a:rPr lang="es-CO" sz="6600" b="1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  <a:sym typeface="Helvetica Light"/>
              </a:rPr>
              <a:t>ocoa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196732" y="5868021"/>
            <a:ext cx="16488087" cy="10697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l" defTabSz="308074" hangingPunct="0"/>
            <a:r>
              <a:rPr lang="es-CO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Light" charset="0"/>
                <a:ea typeface="Work Sans Light" charset="0"/>
                <a:cs typeface="Work Sans Light" charset="0"/>
                <a:sym typeface="Helvetica Light"/>
              </a:rPr>
              <a:t>Pronóstico de precipitaciones de la zona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531436" y="4416361"/>
            <a:ext cx="13517860" cy="1685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l"/>
            <a:r>
              <a:rPr lang="es-CO" sz="6600" b="1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  <a:sym typeface="Helvetica Light"/>
              </a:rPr>
              <a:t>Cartografía de la zona</a:t>
            </a:r>
          </a:p>
          <a:p>
            <a:pPr algn="l"/>
            <a:endParaRPr lang="es-CO" sz="1800" b="1" dirty="0">
              <a:solidFill>
                <a:schemeClr val="bg1"/>
              </a:solidFill>
              <a:latin typeface="Work Sans Light" charset="0"/>
              <a:ea typeface="Work Sans Light" charset="0"/>
              <a:cs typeface="Work Sans Light" charset="0"/>
            </a:endParaRPr>
          </a:p>
          <a:p>
            <a:pPr algn="l"/>
            <a:endParaRPr lang="es-CO" sz="1800" b="1" dirty="0">
              <a:solidFill>
                <a:schemeClr val="bg1"/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292824" y="11690863"/>
            <a:ext cx="139945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Áreas de deforestación en la zona </a:t>
            </a:r>
            <a:endParaRPr lang="es-CO" sz="6600" b="1" dirty="0">
              <a:solidFill>
                <a:schemeClr val="tx1">
                  <a:lumMod val="65000"/>
                  <a:lumOff val="35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622856" y="7303278"/>
            <a:ext cx="1556868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" sz="6600" b="1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Plan de Ordenamiento Territorial (POT)</a:t>
            </a:r>
          </a:p>
        </p:txBody>
      </p:sp>
    </p:spTree>
    <p:extLst>
      <p:ext uri="{BB962C8B-B14F-4D97-AF65-F5344CB8AC3E}">
        <p14:creationId xmlns:p14="http://schemas.microsoft.com/office/powerpoint/2010/main" val="235745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4" y="398472"/>
            <a:ext cx="1721213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Datos Abiertos en Colombia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4" name="Shape 99"/>
          <p:cNvSpPr/>
          <p:nvPr/>
        </p:nvSpPr>
        <p:spPr>
          <a:xfrm>
            <a:off x="6729927" y="1574782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Mapas Valle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89" y="3623812"/>
            <a:ext cx="19581786" cy="91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32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13715" r="1710" b="2696"/>
          <a:stretch/>
        </p:blipFill>
        <p:spPr>
          <a:xfrm>
            <a:off x="12360536" y="4393847"/>
            <a:ext cx="9257864" cy="796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" r="3043"/>
          <a:stretch/>
        </p:blipFill>
        <p:spPr>
          <a:xfrm>
            <a:off x="2315415" y="4393847"/>
            <a:ext cx="8400209" cy="796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5" name="Shape 99"/>
          <p:cNvSpPr/>
          <p:nvPr/>
        </p:nvSpPr>
        <p:spPr>
          <a:xfrm>
            <a:off x="6733714" y="398472"/>
            <a:ext cx="1721213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Plataforma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6" name="Shape 99"/>
          <p:cNvSpPr/>
          <p:nvPr/>
        </p:nvSpPr>
        <p:spPr>
          <a:xfrm>
            <a:off x="6729927" y="1574782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Abiertos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968769" y="2927757"/>
            <a:ext cx="1071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600" b="1" dirty="0">
                <a:solidFill>
                  <a:schemeClr val="bg1">
                    <a:lumMod val="50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Visualizar un Conjunto de Datos</a:t>
            </a:r>
            <a:endParaRPr lang="es-ES_tradnl" sz="3600" b="1" dirty="0">
              <a:solidFill>
                <a:schemeClr val="bg1">
                  <a:lumMod val="50000"/>
                </a:schemeClr>
              </a:solidFill>
              <a:latin typeface="Work Sans SemiBold" charset="0"/>
              <a:ea typeface="Work Sans SemiBold" charset="0"/>
              <a:cs typeface="Work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54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5" name="Shape 99"/>
          <p:cNvSpPr/>
          <p:nvPr/>
        </p:nvSpPr>
        <p:spPr>
          <a:xfrm>
            <a:off x="6733714" y="398472"/>
            <a:ext cx="1721213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Plataforma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6" name="Shape 99"/>
          <p:cNvSpPr/>
          <p:nvPr/>
        </p:nvSpPr>
        <p:spPr>
          <a:xfrm>
            <a:off x="6729927" y="1574782"/>
            <a:ext cx="12269274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Abiertos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968769" y="2927757"/>
            <a:ext cx="1071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600" b="1" dirty="0">
                <a:solidFill>
                  <a:schemeClr val="bg1">
                    <a:lumMod val="50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Compartir Datos y visualizaciones</a:t>
            </a:r>
            <a:endParaRPr lang="es-ES_tradnl" sz="3600" b="1" dirty="0">
              <a:solidFill>
                <a:schemeClr val="bg1">
                  <a:lumMod val="50000"/>
                </a:schemeClr>
              </a:solidFill>
              <a:latin typeface="Work Sans SemiBold" charset="0"/>
              <a:ea typeface="Work Sans SemiBold" charset="0"/>
              <a:cs typeface="Work Sans SemiBold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2750" t="4889" r="34927" b="13555"/>
          <a:stretch/>
        </p:blipFill>
        <p:spPr>
          <a:xfrm>
            <a:off x="1495154" y="4585527"/>
            <a:ext cx="5676350" cy="7213078"/>
          </a:xfrm>
          <a:prstGeom prst="rect">
            <a:avLst/>
          </a:prstGeom>
        </p:spPr>
      </p:pic>
      <p:grpSp>
        <p:nvGrpSpPr>
          <p:cNvPr id="11" name="Grupo 12"/>
          <p:cNvGrpSpPr/>
          <p:nvPr/>
        </p:nvGrpSpPr>
        <p:grpSpPr>
          <a:xfrm>
            <a:off x="8706753" y="4547993"/>
            <a:ext cx="6261554" cy="7135763"/>
            <a:chOff x="-3048000" y="-952500"/>
            <a:chExt cx="6135682" cy="9195182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/>
            <a:srcRect t="5555" r="59740" b="11556"/>
            <a:stretch/>
          </p:blipFill>
          <p:spPr>
            <a:xfrm>
              <a:off x="-3048000" y="-952500"/>
              <a:ext cx="6135682" cy="710565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5"/>
            <a:srcRect t="67092" r="60875" b="4676"/>
            <a:stretch/>
          </p:blipFill>
          <p:spPr>
            <a:xfrm>
              <a:off x="-3048000" y="5752281"/>
              <a:ext cx="6135682" cy="2490401"/>
            </a:xfrm>
            <a:prstGeom prst="rect">
              <a:avLst/>
            </a:prstGeom>
          </p:spPr>
        </p:pic>
      </p:grpSp>
      <p:pic>
        <p:nvPicPr>
          <p:cNvPr id="14" name="Imagen 13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27000" t="5334" r="27500" b="4889"/>
          <a:stretch/>
        </p:blipFill>
        <p:spPr>
          <a:xfrm>
            <a:off x="16381641" y="4461778"/>
            <a:ext cx="6506934" cy="722197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861727" y="11912356"/>
            <a:ext cx="4943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  <a:hlinkClick r:id="" action="ppaction://noaction"/>
              </a:rPr>
              <a:t>Zonas wifi Puerto Colombia </a:t>
            </a:r>
          </a:p>
          <a:p>
            <a:pPr algn="ctr"/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  <a:hlinkClick r:id="" action="ppaction://noaction"/>
              </a:rPr>
              <a:t>(Atlántico)</a:t>
            </a:r>
            <a:endParaRPr lang="es-CO" sz="3200" dirty="0">
              <a:solidFill>
                <a:schemeClr val="bg1">
                  <a:lumMod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936701" y="11912356"/>
            <a:ext cx="5801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  <a:hlinkClick r:id="" action="ppaction://noaction"/>
              </a:rPr>
              <a:t>Sitios turísticos Castilla la Nueva </a:t>
            </a:r>
          </a:p>
          <a:p>
            <a:pPr algn="ctr"/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  <a:hlinkClick r:id="" action="ppaction://noaction"/>
              </a:rPr>
              <a:t>(Meta)</a:t>
            </a:r>
            <a:endParaRPr lang="es-CO" sz="3200" dirty="0">
              <a:solidFill>
                <a:schemeClr val="bg1">
                  <a:lumMod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6870130" y="11912356"/>
            <a:ext cx="5801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  <a:hlinkClick r:id="" action="ppaction://noaction"/>
              </a:rPr>
              <a:t>Restaurantes y hoteles de Mosquera </a:t>
            </a:r>
          </a:p>
          <a:p>
            <a:pPr algn="ctr"/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Work Sans Light" charset="0"/>
                <a:ea typeface="Work Sans Light" charset="0"/>
                <a:cs typeface="Work Sans Light" charset="0"/>
                <a:hlinkClick r:id="" action="ppaction://noaction"/>
              </a:rPr>
              <a:t>(Cundinamarca)</a:t>
            </a:r>
            <a:endParaRPr lang="es-CO" sz="3200" dirty="0">
              <a:solidFill>
                <a:schemeClr val="bg1">
                  <a:lumMod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53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351526" y="5213686"/>
            <a:ext cx="941671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44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Luisa Fernanda Medina</a:t>
            </a:r>
          </a:p>
          <a:p>
            <a:pPr algn="l"/>
            <a:r>
              <a:rPr lang="es-CO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Líder Iniciativa Datos Abiertos</a:t>
            </a:r>
          </a:p>
          <a:p>
            <a:pPr algn="l"/>
            <a:r>
              <a:rPr lang="es-ES_tradnl" sz="3200" dirty="0">
                <a:solidFill>
                  <a:schemeClr val="bg1">
                    <a:lumMod val="95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lmedina@mintic.gov.co </a:t>
            </a:r>
          </a:p>
          <a:p>
            <a:pPr algn="l"/>
            <a:r>
              <a:rPr lang="es-ES_tradnl" sz="3200" dirty="0">
                <a:solidFill>
                  <a:schemeClr val="bg1">
                    <a:lumMod val="95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@</a:t>
            </a:r>
            <a:r>
              <a:rPr lang="es-ES_tradnl" sz="3200" dirty="0" err="1">
                <a:solidFill>
                  <a:schemeClr val="bg1">
                    <a:lumMod val="95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luisamedinaTIC</a:t>
            </a:r>
            <a:endParaRPr lang="es-ES_tradnl" sz="3200" dirty="0">
              <a:solidFill>
                <a:schemeClr val="bg1">
                  <a:lumMod val="95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  <a:p>
            <a:pPr algn="l"/>
            <a:r>
              <a:rPr lang="es-CO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Gobierno en Línea</a:t>
            </a:r>
          </a:p>
          <a:p>
            <a:pPr algn="l"/>
            <a:r>
              <a:rPr lang="es-CO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Ministerio de Tecnologías de la Información </a:t>
            </a:r>
          </a:p>
          <a:p>
            <a:pPr algn="l"/>
            <a:r>
              <a:rPr lang="es-CO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y las comunicaciones</a:t>
            </a:r>
          </a:p>
          <a:p>
            <a:pPr algn="l"/>
            <a:endParaRPr lang="es-CO" sz="3200" dirty="0">
              <a:solidFill>
                <a:schemeClr val="bg1"/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sp>
        <p:nvSpPr>
          <p:cNvPr id="6" name="Shape 99"/>
          <p:cNvSpPr/>
          <p:nvPr/>
        </p:nvSpPr>
        <p:spPr>
          <a:xfrm>
            <a:off x="14351527" y="3570930"/>
            <a:ext cx="878119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dirty="0">
                <a:solidFill>
                  <a:schemeClr val="bg1"/>
                </a:solidFill>
                <a:latin typeface="Work Sans SemiBold" charset="0"/>
                <a:ea typeface="Work Sans SemiBold" charset="0"/>
                <a:cs typeface="Work Sans SemiBold" charset="0"/>
              </a:rPr>
              <a:t>Gracias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13685520" y="1676400"/>
            <a:ext cx="30480" cy="8321040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4632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ABD9E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859064" y="1351976"/>
            <a:ext cx="6032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s-ES_tradnl" sz="8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Contexto</a:t>
            </a:r>
            <a:r>
              <a:rPr lang="es-ES_tradnl" sz="88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 </a:t>
            </a:r>
            <a:endParaRPr lang="es-ES_tradnl" sz="8800" b="1" dirty="0">
              <a:solidFill>
                <a:schemeClr val="tx1">
                  <a:lumMod val="65000"/>
                  <a:lumOff val="35000"/>
                </a:schemeClr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827774" y="4470859"/>
            <a:ext cx="17317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8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El</a:t>
            </a:r>
            <a:r>
              <a:rPr lang="es-ES_tradnl" sz="88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 valor de los Datos Abiertos</a:t>
            </a:r>
            <a:endParaRPr lang="es-ES_tradnl" sz="8800" b="1" dirty="0">
              <a:solidFill>
                <a:schemeClr val="tx1">
                  <a:lumMod val="65000"/>
                  <a:lumOff val="35000"/>
                </a:schemeClr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842395" y="7383460"/>
            <a:ext cx="18569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s-ES_tradnl" sz="8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Los Datos Abiertos </a:t>
            </a:r>
            <a:r>
              <a:rPr lang="es-ES_tradnl" sz="8800" b="1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en Colombia</a:t>
            </a:r>
            <a:endParaRPr lang="es-ES_tradnl" sz="8800" b="1" dirty="0">
              <a:solidFill>
                <a:schemeClr val="tx1">
                  <a:lumMod val="65000"/>
                  <a:lumOff val="35000"/>
                </a:schemeClr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856350" y="10746971"/>
            <a:ext cx="13624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s-ES_tradnl" sz="8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charset="0"/>
                <a:ea typeface="Work Sans" charset="0"/>
                <a:cs typeface="Work Sans" charset="0"/>
              </a:rPr>
              <a:t>Portal de Datos Abiertos</a:t>
            </a:r>
          </a:p>
        </p:txBody>
      </p:sp>
      <p:sp>
        <p:nvSpPr>
          <p:cNvPr id="20" name="Elipse 19"/>
          <p:cNvSpPr/>
          <p:nvPr/>
        </p:nvSpPr>
        <p:spPr>
          <a:xfrm>
            <a:off x="2629659" y="1125536"/>
            <a:ext cx="2486068" cy="248606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452402" y="1165222"/>
            <a:ext cx="84058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600" dirty="0">
                <a:solidFill>
                  <a:srgbClr val="592F82"/>
                </a:solidFill>
                <a:latin typeface="Bebas Neue" charset="0"/>
                <a:ea typeface="Bebas Neue" charset="0"/>
                <a:cs typeface="Bebas Neue" charset="0"/>
              </a:rPr>
              <a:t>1</a:t>
            </a:r>
          </a:p>
        </p:txBody>
      </p:sp>
      <p:sp>
        <p:nvSpPr>
          <p:cNvPr id="21" name="Elipse 20"/>
          <p:cNvSpPr/>
          <p:nvPr/>
        </p:nvSpPr>
        <p:spPr>
          <a:xfrm>
            <a:off x="2629659" y="4139332"/>
            <a:ext cx="2486068" cy="248606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452402" y="4179018"/>
            <a:ext cx="84058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600" dirty="0">
                <a:solidFill>
                  <a:srgbClr val="592F82"/>
                </a:solidFill>
                <a:latin typeface="Bebas Neue" charset="0"/>
                <a:ea typeface="Bebas Neue" charset="0"/>
                <a:cs typeface="Bebas Neue" charset="0"/>
              </a:rPr>
              <a:t>2</a:t>
            </a:r>
          </a:p>
        </p:txBody>
      </p:sp>
      <p:sp>
        <p:nvSpPr>
          <p:cNvPr id="25" name="Elipse 24"/>
          <p:cNvSpPr/>
          <p:nvPr/>
        </p:nvSpPr>
        <p:spPr>
          <a:xfrm>
            <a:off x="2629659" y="7146802"/>
            <a:ext cx="2486068" cy="248606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452402" y="7186488"/>
            <a:ext cx="84058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600" dirty="0">
                <a:solidFill>
                  <a:srgbClr val="592F82"/>
                </a:solidFill>
                <a:latin typeface="Bebas Neue" charset="0"/>
                <a:ea typeface="Bebas Neue" charset="0"/>
                <a:cs typeface="Bebas Neue" charset="0"/>
              </a:rPr>
              <a:t>3</a:t>
            </a:r>
          </a:p>
        </p:txBody>
      </p:sp>
      <p:sp>
        <p:nvSpPr>
          <p:cNvPr id="27" name="Elipse 26"/>
          <p:cNvSpPr/>
          <p:nvPr/>
        </p:nvSpPr>
        <p:spPr>
          <a:xfrm>
            <a:off x="2629659" y="10154272"/>
            <a:ext cx="2486068" cy="248606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452402" y="10193958"/>
            <a:ext cx="84058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600" dirty="0">
                <a:solidFill>
                  <a:srgbClr val="592F82"/>
                </a:solidFill>
                <a:latin typeface="Bebas Neue" charset="0"/>
                <a:ea typeface="Bebas Neue" charset="0"/>
                <a:cs typeface="Bebas Neue" charset="0"/>
              </a:rPr>
              <a:t>4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0" y="2136179"/>
            <a:ext cx="2886075" cy="4927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-27765" y="5255062"/>
            <a:ext cx="2886075" cy="4927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-19430" y="8263566"/>
            <a:ext cx="2886075" cy="4927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-19430" y="11241646"/>
            <a:ext cx="2886075" cy="4927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318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Shape 99"/>
          <p:cNvSpPr/>
          <p:nvPr/>
        </p:nvSpPr>
        <p:spPr>
          <a:xfrm>
            <a:off x="996889" y="5575685"/>
            <a:ext cx="22390222" cy="299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7600" dirty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t>Contexto</a:t>
            </a:r>
          </a:p>
        </p:txBody>
      </p:sp>
      <p:sp>
        <p:nvSpPr>
          <p:cNvPr id="7" name="Shape 99"/>
          <p:cNvSpPr/>
          <p:nvPr/>
        </p:nvSpPr>
        <p:spPr>
          <a:xfrm>
            <a:off x="996889" y="8202289"/>
            <a:ext cx="22390222" cy="190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0300" dirty="0">
                <a:solidFill>
                  <a:srgbClr val="ABD9E1"/>
                </a:solidFill>
                <a:latin typeface="Work Sans SemiBold" charset="0"/>
                <a:ea typeface="Work Sans SemiBold" charset="0"/>
                <a:cs typeface="Work Sans SemiBold" charset="0"/>
              </a:rPr>
              <a:t>¿</a:t>
            </a:r>
            <a:r>
              <a:rPr lang="es-ES_tradnl" sz="103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Qué y para qué?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0060309" y="11208432"/>
            <a:ext cx="684482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9600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Work Sans" charset="0"/>
                <a:ea typeface="Work Sans" charset="0"/>
                <a:cs typeface="Work Sans" charset="0"/>
                <a:sym typeface="Helvetica Ligh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7326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4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Plan Vive Digital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5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2014 - 2018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4486275"/>
            <a:ext cx="24384000" cy="4629150"/>
          </a:xfrm>
          <a:prstGeom prst="rect">
            <a:avLst/>
          </a:prstGeom>
          <a:solidFill>
            <a:srgbClr val="ABD9E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54992" y="5993050"/>
            <a:ext cx="21147833" cy="25757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vl="0"/>
            <a:r>
              <a:rPr lang="es-CO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Ser líderes mundiales en el desarrollo de aplicaciones sociales dirigidas a los más pobres</a:t>
            </a:r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9086850"/>
            <a:ext cx="24384000" cy="4629150"/>
          </a:xfrm>
          <a:prstGeom prst="rect">
            <a:avLst/>
          </a:prstGeom>
          <a:solidFill>
            <a:srgbClr val="592F82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33570" y="10686634"/>
            <a:ext cx="20354905" cy="25757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vl="0"/>
            <a:r>
              <a:rPr lang="es-CO" sz="54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Ser el gobierno más eficiente y transparente gracias al uso de las TIC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b="19583"/>
          <a:stretch/>
        </p:blipFill>
        <p:spPr>
          <a:xfrm>
            <a:off x="18999201" y="596402"/>
            <a:ext cx="4832349" cy="36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8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 flipH="1">
            <a:off x="4234069" y="12430130"/>
            <a:ext cx="1599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>
                <a:solidFill>
                  <a:schemeClr val="bg1">
                    <a:lumMod val="65000"/>
                  </a:schemeClr>
                </a:solidFill>
                <a:latin typeface="Work Sans Light" charset="0"/>
                <a:ea typeface="Work Sans Light" charset="0"/>
                <a:cs typeface="Work Sans Light" charset="0"/>
              </a:rPr>
              <a:t>https://www.youtube.com/watch?v=ndiVbSQe5Aw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 b="76542"/>
          <a:stretch/>
        </p:blipFill>
        <p:spPr>
          <a:xfrm>
            <a:off x="0" y="0"/>
            <a:ext cx="6457950" cy="3217537"/>
          </a:xfrm>
          <a:prstGeom prst="rect">
            <a:avLst/>
          </a:prstGeom>
        </p:spPr>
      </p:pic>
      <p:sp>
        <p:nvSpPr>
          <p:cNvPr id="4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</a:t>
            </a:r>
            <a:r>
              <a:rPr lang="es-ES_tradnl" sz="960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Qué son 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5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Abiertos?</a:t>
            </a:r>
          </a:p>
        </p:txBody>
      </p:sp>
      <p:pic>
        <p:nvPicPr>
          <p:cNvPr id="6" name="ndiVbSQe5Aw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34069" y="3474222"/>
            <a:ext cx="15465287" cy="86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99"/>
          <p:cNvSpPr/>
          <p:nvPr/>
        </p:nvSpPr>
        <p:spPr>
          <a:xfrm>
            <a:off x="6733715" y="398472"/>
            <a:ext cx="12265486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chemeClr val="accent6">
                    <a:lumMod val="75000"/>
                  </a:schemeClr>
                </a:solidFill>
                <a:latin typeface="Work Sans SemiBold" charset="0"/>
                <a:ea typeface="Work Sans SemiBold" charset="0"/>
                <a:cs typeface="Work Sans SemiBold" charset="0"/>
              </a:rPr>
              <a:t>¿</a:t>
            </a:r>
            <a:r>
              <a:rPr lang="es-ES_tradnl" sz="880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Qué son</a:t>
            </a:r>
            <a:endParaRPr lang="es-ES_tradnl" sz="8800" b="0" dirty="0">
              <a:solidFill>
                <a:srgbClr val="54297F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10" name="Shape 99"/>
          <p:cNvSpPr/>
          <p:nvPr/>
        </p:nvSpPr>
        <p:spPr>
          <a:xfrm>
            <a:off x="6729927" y="1574782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rgbClr val="54297F"/>
                </a:solidFill>
                <a:latin typeface="Work Sans" charset="0"/>
                <a:ea typeface="Work Sans" charset="0"/>
                <a:cs typeface="Work Sans" charset="0"/>
              </a:rPr>
              <a:t>Datos Abiertos?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r="4019" b="13680"/>
          <a:stretch/>
        </p:blipFill>
        <p:spPr>
          <a:xfrm>
            <a:off x="1200150" y="3909651"/>
            <a:ext cx="21745575" cy="94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592F82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Shape 99"/>
          <p:cNvSpPr/>
          <p:nvPr/>
        </p:nvSpPr>
        <p:spPr>
          <a:xfrm>
            <a:off x="4733465" y="5541972"/>
            <a:ext cx="14097460" cy="17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9600" dirty="0">
                <a:solidFill>
                  <a:srgbClr val="ABD9E1"/>
                </a:solidFill>
                <a:latin typeface="Work Sans SemiBold" charset="0"/>
                <a:ea typeface="Work Sans SemiBold" charset="0"/>
                <a:cs typeface="Work Sans SemiBold" charset="0"/>
              </a:rPr>
              <a:t>Características de los </a:t>
            </a:r>
            <a:endParaRPr lang="es-ES_tradnl" sz="8800" b="0" dirty="0">
              <a:solidFill>
                <a:srgbClr val="ABD9E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26" name="Shape 99"/>
          <p:cNvSpPr/>
          <p:nvPr/>
        </p:nvSpPr>
        <p:spPr>
          <a:xfrm>
            <a:off x="10214183" y="6636697"/>
            <a:ext cx="10916570" cy="164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8800" b="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Datos Abiertos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6457950" y="2486025"/>
            <a:ext cx="171450" cy="35718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5444067" y="2404532"/>
            <a:ext cx="1185333" cy="16854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Shape 99"/>
          <p:cNvSpPr/>
          <p:nvPr/>
        </p:nvSpPr>
        <p:spPr>
          <a:xfrm>
            <a:off x="451748" y="1876066"/>
            <a:ext cx="5143960" cy="111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54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Completitud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10034576" y="11516323"/>
            <a:ext cx="5863327" cy="26064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CO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Los datos deben estar disponibles en un formato sobre el cual ninguna entidad tiene un control exclusivo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grpSp>
        <p:nvGrpSpPr>
          <p:cNvPr id="40" name="Agrupar 39"/>
          <p:cNvGrpSpPr/>
          <p:nvPr/>
        </p:nvGrpSpPr>
        <p:grpSpPr>
          <a:xfrm rot="10800000">
            <a:off x="16442115" y="8054987"/>
            <a:ext cx="1185333" cy="3653368"/>
            <a:chOff x="7939617" y="8160054"/>
            <a:chExt cx="1185333" cy="3653368"/>
          </a:xfrm>
        </p:grpSpPr>
        <p:sp>
          <p:nvSpPr>
            <p:cNvPr id="38" name="Rectángulo 37"/>
            <p:cNvSpPr/>
            <p:nvPr/>
          </p:nvSpPr>
          <p:spPr>
            <a:xfrm>
              <a:off x="8953500" y="8241547"/>
              <a:ext cx="171450" cy="357187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7939617" y="8160054"/>
              <a:ext cx="1185333" cy="16854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41" name="CuadroTexto 40"/>
          <p:cNvSpPr txBox="1"/>
          <p:nvPr/>
        </p:nvSpPr>
        <p:spPr>
          <a:xfrm>
            <a:off x="1062427" y="10898773"/>
            <a:ext cx="6806302" cy="211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CO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Los datos deben estar disponibles para cualquiera persona, sin requerir un registro.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Work Sans Light" charset="0"/>
              <a:ea typeface="Work Sans Light" charset="0"/>
              <a:cs typeface="Work Sans Light" charset="0"/>
              <a:sym typeface="Helvetica Light"/>
            </a:endParaRPr>
          </a:p>
        </p:txBody>
      </p:sp>
      <p:sp>
        <p:nvSpPr>
          <p:cNvPr id="42" name="Shape 99"/>
          <p:cNvSpPr/>
          <p:nvPr/>
        </p:nvSpPr>
        <p:spPr>
          <a:xfrm>
            <a:off x="17680937" y="10899118"/>
            <a:ext cx="7997813" cy="111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540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Fuente primaria</a:t>
            </a:r>
            <a:endParaRPr lang="es-ES_tradnl" sz="5400" dirty="0">
              <a:solidFill>
                <a:srgbClr val="ABD9E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0601946" y="1747219"/>
            <a:ext cx="201704" cy="43421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17559867" y="2486025"/>
            <a:ext cx="171450" cy="35718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17586326" y="2404532"/>
            <a:ext cx="1185333" cy="16854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18039129" y="2849704"/>
            <a:ext cx="6344871" cy="211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Los datos deben estar estructurados razonablemente para permitir un procesamiento automático</a:t>
            </a:r>
            <a:endParaRPr lang="es-CO" sz="3200" dirty="0">
              <a:solidFill>
                <a:schemeClr val="bg1"/>
              </a:solidFill>
              <a:latin typeface="Work Sans Light" charset="0"/>
              <a:ea typeface="Work Sans Light" charset="0"/>
              <a:cs typeface="Work Sans Light" charset="0"/>
            </a:endParaRP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Work Sans Light" charset="0"/>
              <a:ea typeface="Work Sans Light" charset="0"/>
              <a:cs typeface="Work Sans Light" charset="0"/>
              <a:sym typeface="Helvetica Light"/>
            </a:endParaRPr>
          </a:p>
        </p:txBody>
      </p:sp>
      <p:sp>
        <p:nvSpPr>
          <p:cNvPr id="48" name="Shape 99"/>
          <p:cNvSpPr/>
          <p:nvPr/>
        </p:nvSpPr>
        <p:spPr>
          <a:xfrm>
            <a:off x="10394260" y="664198"/>
            <a:ext cx="5143960" cy="111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54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Oportuna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11103570" y="1850120"/>
            <a:ext cx="5809871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es-ES" dirty="0"/>
              <a:t>Los datos deben estar disponibles tan rápido como sea necesario </a:t>
            </a:r>
          </a:p>
          <a:p>
            <a:endParaRPr lang="es-ES_tradnl" dirty="0"/>
          </a:p>
        </p:txBody>
      </p:sp>
      <p:sp>
        <p:nvSpPr>
          <p:cNvPr id="50" name="Shape 99"/>
          <p:cNvSpPr/>
          <p:nvPr/>
        </p:nvSpPr>
        <p:spPr>
          <a:xfrm>
            <a:off x="18919803" y="1830578"/>
            <a:ext cx="5143960" cy="111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54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Procesable</a:t>
            </a:r>
          </a:p>
        </p:txBody>
      </p:sp>
      <p:grpSp>
        <p:nvGrpSpPr>
          <p:cNvPr id="51" name="Agrupar 50"/>
          <p:cNvGrpSpPr/>
          <p:nvPr/>
        </p:nvGrpSpPr>
        <p:grpSpPr>
          <a:xfrm rot="10800000" flipH="1">
            <a:off x="7314350" y="7199583"/>
            <a:ext cx="1400175" cy="3653368"/>
            <a:chOff x="7939617" y="8160054"/>
            <a:chExt cx="1185333" cy="3653368"/>
          </a:xfrm>
        </p:grpSpPr>
        <p:sp>
          <p:nvSpPr>
            <p:cNvPr id="52" name="Rectángulo 51"/>
            <p:cNvSpPr/>
            <p:nvPr/>
          </p:nvSpPr>
          <p:spPr>
            <a:xfrm>
              <a:off x="8953500" y="8241547"/>
              <a:ext cx="171450" cy="357187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7939617" y="8160054"/>
              <a:ext cx="1185333" cy="16854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54" name="CuadroTexto 53"/>
          <p:cNvSpPr txBox="1"/>
          <p:nvPr/>
        </p:nvSpPr>
        <p:spPr>
          <a:xfrm>
            <a:off x="17259299" y="11747053"/>
            <a:ext cx="6016031" cy="211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Los datos deben ser recolectados en la fuente de origen, con el nivel de granularidad más alto posible</a:t>
            </a:r>
            <a:endParaRPr lang="es-CO" sz="3200" dirty="0">
              <a:solidFill>
                <a:schemeClr val="bg1"/>
              </a:solidFill>
              <a:latin typeface="Work Sans Light" charset="0"/>
              <a:ea typeface="Work Sans Light" charset="0"/>
              <a:cs typeface="Work Sans Light" charset="0"/>
            </a:endParaRPr>
          </a:p>
          <a:p>
            <a: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Work Sans Light" charset="0"/>
              <a:ea typeface="Work Sans Light" charset="0"/>
              <a:cs typeface="Work Sans Light" charset="0"/>
              <a:sym typeface="Helvetica Light"/>
            </a:endParaRPr>
          </a:p>
        </p:txBody>
      </p:sp>
      <p:sp>
        <p:nvSpPr>
          <p:cNvPr id="55" name="Shape 99"/>
          <p:cNvSpPr/>
          <p:nvPr/>
        </p:nvSpPr>
        <p:spPr>
          <a:xfrm>
            <a:off x="646021" y="9388519"/>
            <a:ext cx="6403975" cy="1950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r"/>
            <a:r>
              <a:rPr lang="es-ES_tradnl" sz="54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No discriminatorios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309782" y="2559003"/>
            <a:ext cx="4609241" cy="211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rPr>
              <a:t>Todos los datos públicos deben estar disponibles</a:t>
            </a:r>
            <a:endParaRPr lang="es-CO" sz="3200" dirty="0">
              <a:solidFill>
                <a:schemeClr val="bg1"/>
              </a:solidFill>
              <a:latin typeface="Work Sans Light" charset="0"/>
              <a:ea typeface="Work Sans Light" charset="0"/>
              <a:cs typeface="Work Sans Light" charset="0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Work Sans Light" charset="0"/>
              <a:ea typeface="Work Sans Light" charset="0"/>
              <a:cs typeface="Work Sans Light" charset="0"/>
              <a:sym typeface="Helvetica Light"/>
            </a:endParaRPr>
          </a:p>
        </p:txBody>
      </p:sp>
      <p:sp>
        <p:nvSpPr>
          <p:cNvPr id="57" name="Shape 99"/>
          <p:cNvSpPr/>
          <p:nvPr/>
        </p:nvSpPr>
        <p:spPr>
          <a:xfrm>
            <a:off x="9639496" y="10589305"/>
            <a:ext cx="6403975" cy="111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r>
              <a:rPr lang="es-ES_tradnl" sz="5400" dirty="0">
                <a:solidFill>
                  <a:srgbClr val="ABD9E1"/>
                </a:solidFill>
                <a:latin typeface="Work Sans" charset="0"/>
                <a:ea typeface="Work Sans" charset="0"/>
                <a:cs typeface="Work Sans" charset="0"/>
              </a:rPr>
              <a:t>No propietaria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12671493" y="8121448"/>
            <a:ext cx="196552" cy="262941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13478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1FA2EA36F391746862FE50E0836667A" ma:contentTypeVersion="4" ma:contentTypeDescription="Crear nuevo documento." ma:contentTypeScope="" ma:versionID="ecd5f8a4da6c746cdec000dde1554b35">
  <xsd:schema xmlns:xsd="http://www.w3.org/2001/XMLSchema" xmlns:xs="http://www.w3.org/2001/XMLSchema" xmlns:p="http://schemas.microsoft.com/office/2006/metadata/properties" xmlns:ns2="b215d373-4ab1-4c9a-82d3-9624ee888acd" xmlns:ns3="aa0da1ad-2373-4553-8cd0-51454ddf5f87" targetNamespace="http://schemas.microsoft.com/office/2006/metadata/properties" ma:root="true" ma:fieldsID="5097b7e1cdbd0416042cf4f3a36e1a4b" ns2:_="" ns3:_="">
    <xsd:import namespace="b215d373-4ab1-4c9a-82d3-9624ee888acd"/>
    <xsd:import namespace="aa0da1ad-2373-4553-8cd0-51454ddf5f8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15d373-4ab1-4c9a-82d3-9624ee888a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da1ad-2373-4553-8cd0-51454ddf5f87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Última vez que se compartió por usuario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Última vez que se compartió por hora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6BD83C-37F4-4CD2-A60C-BD78BF48B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C12053-F769-4628-AA11-CCA617A14F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15d373-4ab1-4c9a-82d3-9624ee888acd"/>
    <ds:schemaRef ds:uri="aa0da1ad-2373-4553-8cd0-51454ddf5f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1AD670-B9BF-46EA-98CC-AA18D9B8042E}">
  <ds:schemaRefs>
    <ds:schemaRef ds:uri="http://purl.org/dc/terms/"/>
    <ds:schemaRef ds:uri="aa0da1ad-2373-4553-8cd0-51454ddf5f87"/>
    <ds:schemaRef ds:uri="b215d373-4ab1-4c9a-82d3-9624ee888ac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831</Words>
  <Application>Microsoft Office PowerPoint</Application>
  <PresentationFormat>Custom</PresentationFormat>
  <Paragraphs>189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Bebas Neue</vt:lpstr>
      <vt:lpstr>BebasNeueBold</vt:lpstr>
      <vt:lpstr>BebasNeueBook</vt:lpstr>
      <vt:lpstr>Calibri</vt:lpstr>
      <vt:lpstr>Helvetica Light</vt:lpstr>
      <vt:lpstr>Helvetica LT Std</vt:lpstr>
      <vt:lpstr>Helvetica Neue</vt:lpstr>
      <vt:lpstr>Proxima Nova</vt:lpstr>
      <vt:lpstr>Tahoma</vt:lpstr>
      <vt:lpstr>Work Sans</vt:lpstr>
      <vt:lpstr>Work Sans ExtraLight</vt:lpstr>
      <vt:lpstr>Work Sans Light</vt:lpstr>
      <vt:lpstr>Work Sans Medium</vt:lpstr>
      <vt:lpstr>Work Sans SemiBold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Carolina Escobar Barrera</dc:creator>
  <cp:lastModifiedBy>Mateo Tavera</cp:lastModifiedBy>
  <cp:revision>94</cp:revision>
  <dcterms:modified xsi:type="dcterms:W3CDTF">2017-08-16T21:48:59Z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0x010100E1FA2EA36F391746862FE50E0836667A</vt:lpwstr>
  </property>
</Properties>
</file>